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00" d="100"/>
          <a:sy n="100" d="100"/>
        </p:scale>
        <p:origin x="14" y="-3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1B64777-E247-4C99-9C77-29C3370A5436}"/>
              </a:ext>
            </a:extLst>
          </p:cNvPr>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p>
        </p:txBody>
      </p:sp>
      <p:sp>
        <p:nvSpPr>
          <p:cNvPr id="3" name="Alcím 2">
            <a:extLst>
              <a:ext uri="{FF2B5EF4-FFF2-40B4-BE49-F238E27FC236}">
                <a16:creationId xmlns:a16="http://schemas.microsoft.com/office/drawing/2014/main" id="{985BA69A-E9AA-4272-9813-D803CBF523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p>
        </p:txBody>
      </p:sp>
      <p:sp>
        <p:nvSpPr>
          <p:cNvPr id="4" name="Dátum helye 3">
            <a:extLst>
              <a:ext uri="{FF2B5EF4-FFF2-40B4-BE49-F238E27FC236}">
                <a16:creationId xmlns:a16="http://schemas.microsoft.com/office/drawing/2014/main" id="{99F654A6-0227-4F10-BD6F-6962E11F59EC}"/>
              </a:ext>
            </a:extLst>
          </p:cNvPr>
          <p:cNvSpPr>
            <a:spLocks noGrp="1"/>
          </p:cNvSpPr>
          <p:nvPr>
            <p:ph type="dt" sz="half" idx="10"/>
          </p:nvPr>
        </p:nvSpPr>
        <p:spPr/>
        <p:txBody>
          <a:bodyPr/>
          <a:lstStyle/>
          <a:p>
            <a:fld id="{DE8A456A-A2FF-4C6C-A956-35765076E81E}" type="datetimeFigureOut">
              <a:rPr lang="hu-HU" smtClean="0"/>
              <a:t>2018. 05. 12.</a:t>
            </a:fld>
            <a:endParaRPr lang="hu-HU"/>
          </a:p>
        </p:txBody>
      </p:sp>
      <p:sp>
        <p:nvSpPr>
          <p:cNvPr id="5" name="Élőláb helye 4">
            <a:extLst>
              <a:ext uri="{FF2B5EF4-FFF2-40B4-BE49-F238E27FC236}">
                <a16:creationId xmlns:a16="http://schemas.microsoft.com/office/drawing/2014/main" id="{02FA5AAC-CEE0-496A-B777-FD5EB99945DD}"/>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92365616-9A8C-41D2-BECE-C2D1E80B3109}"/>
              </a:ext>
            </a:extLst>
          </p:cNvPr>
          <p:cNvSpPr>
            <a:spLocks noGrp="1"/>
          </p:cNvSpPr>
          <p:nvPr>
            <p:ph type="sldNum" sz="quarter" idx="12"/>
          </p:nvPr>
        </p:nvSpPr>
        <p:spPr/>
        <p:txBody>
          <a:bodyPr/>
          <a:lstStyle/>
          <a:p>
            <a:fld id="{DCCE61B5-6A77-43B1-AB53-8C0A0E21D013}" type="slidenum">
              <a:rPr lang="hu-HU" smtClean="0"/>
              <a:t>‹#›</a:t>
            </a:fld>
            <a:endParaRPr lang="hu-HU"/>
          </a:p>
        </p:txBody>
      </p:sp>
    </p:spTree>
    <p:extLst>
      <p:ext uri="{BB962C8B-B14F-4D97-AF65-F5344CB8AC3E}">
        <p14:creationId xmlns:p14="http://schemas.microsoft.com/office/powerpoint/2010/main" val="3549428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BEBF89A-1711-4E55-820F-1F6D326D09A8}"/>
              </a:ext>
            </a:extLst>
          </p:cNvPr>
          <p:cNvSpPr>
            <a:spLocks noGrp="1"/>
          </p:cNvSpPr>
          <p:nvPr>
            <p:ph type="title"/>
          </p:nvPr>
        </p:nvSpPr>
        <p:spPr/>
        <p:txBody>
          <a:bodyPr/>
          <a:lstStyle/>
          <a:p>
            <a:r>
              <a:rPr lang="hu-HU"/>
              <a:t>Mintacím szerkesztése</a:t>
            </a:r>
          </a:p>
        </p:txBody>
      </p:sp>
      <p:sp>
        <p:nvSpPr>
          <p:cNvPr id="3" name="Függőleges szöveg helye 2">
            <a:extLst>
              <a:ext uri="{FF2B5EF4-FFF2-40B4-BE49-F238E27FC236}">
                <a16:creationId xmlns:a16="http://schemas.microsoft.com/office/drawing/2014/main" id="{BFFEA32F-F7B8-43C3-91D6-50ED246CC865}"/>
              </a:ext>
            </a:extLst>
          </p:cNvPr>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8017BA71-2E23-47F2-86B3-50CDBDCEA31A}"/>
              </a:ext>
            </a:extLst>
          </p:cNvPr>
          <p:cNvSpPr>
            <a:spLocks noGrp="1"/>
          </p:cNvSpPr>
          <p:nvPr>
            <p:ph type="dt" sz="half" idx="10"/>
          </p:nvPr>
        </p:nvSpPr>
        <p:spPr/>
        <p:txBody>
          <a:bodyPr/>
          <a:lstStyle/>
          <a:p>
            <a:fld id="{DE8A456A-A2FF-4C6C-A956-35765076E81E}" type="datetimeFigureOut">
              <a:rPr lang="hu-HU" smtClean="0"/>
              <a:t>2018. 05. 12.</a:t>
            </a:fld>
            <a:endParaRPr lang="hu-HU"/>
          </a:p>
        </p:txBody>
      </p:sp>
      <p:sp>
        <p:nvSpPr>
          <p:cNvPr id="5" name="Élőláb helye 4">
            <a:extLst>
              <a:ext uri="{FF2B5EF4-FFF2-40B4-BE49-F238E27FC236}">
                <a16:creationId xmlns:a16="http://schemas.microsoft.com/office/drawing/2014/main" id="{A3659943-A731-461C-AC55-85A96CAD1EB6}"/>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AF55E250-E024-41C9-AC90-83D72173F15E}"/>
              </a:ext>
            </a:extLst>
          </p:cNvPr>
          <p:cNvSpPr>
            <a:spLocks noGrp="1"/>
          </p:cNvSpPr>
          <p:nvPr>
            <p:ph type="sldNum" sz="quarter" idx="12"/>
          </p:nvPr>
        </p:nvSpPr>
        <p:spPr/>
        <p:txBody>
          <a:bodyPr/>
          <a:lstStyle/>
          <a:p>
            <a:fld id="{DCCE61B5-6A77-43B1-AB53-8C0A0E21D013}" type="slidenum">
              <a:rPr lang="hu-HU" smtClean="0"/>
              <a:t>‹#›</a:t>
            </a:fld>
            <a:endParaRPr lang="hu-HU"/>
          </a:p>
        </p:txBody>
      </p:sp>
    </p:spTree>
    <p:extLst>
      <p:ext uri="{BB962C8B-B14F-4D97-AF65-F5344CB8AC3E}">
        <p14:creationId xmlns:p14="http://schemas.microsoft.com/office/powerpoint/2010/main" val="1856132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a:extLst>
              <a:ext uri="{FF2B5EF4-FFF2-40B4-BE49-F238E27FC236}">
                <a16:creationId xmlns:a16="http://schemas.microsoft.com/office/drawing/2014/main" id="{4AE12007-F809-4864-9439-9D914AE0D5C6}"/>
              </a:ext>
            </a:extLst>
          </p:cNvPr>
          <p:cNvSpPr>
            <a:spLocks noGrp="1"/>
          </p:cNvSpPr>
          <p:nvPr>
            <p:ph type="title" orient="vert"/>
          </p:nvPr>
        </p:nvSpPr>
        <p:spPr>
          <a:xfrm>
            <a:off x="8724900" y="365125"/>
            <a:ext cx="2628900" cy="5811838"/>
          </a:xfrm>
        </p:spPr>
        <p:txBody>
          <a:bodyPr vert="eaVert"/>
          <a:lstStyle/>
          <a:p>
            <a:r>
              <a:rPr lang="hu-HU"/>
              <a:t>Mintacím szerkesztése</a:t>
            </a:r>
          </a:p>
        </p:txBody>
      </p:sp>
      <p:sp>
        <p:nvSpPr>
          <p:cNvPr id="3" name="Függőleges szöveg helye 2">
            <a:extLst>
              <a:ext uri="{FF2B5EF4-FFF2-40B4-BE49-F238E27FC236}">
                <a16:creationId xmlns:a16="http://schemas.microsoft.com/office/drawing/2014/main" id="{E0B56012-6880-456A-BEA5-3D568E7C9542}"/>
              </a:ext>
            </a:extLst>
          </p:cNvPr>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4941E357-FEF3-4C1F-9FF1-A0DDA5725692}"/>
              </a:ext>
            </a:extLst>
          </p:cNvPr>
          <p:cNvSpPr>
            <a:spLocks noGrp="1"/>
          </p:cNvSpPr>
          <p:nvPr>
            <p:ph type="dt" sz="half" idx="10"/>
          </p:nvPr>
        </p:nvSpPr>
        <p:spPr/>
        <p:txBody>
          <a:bodyPr/>
          <a:lstStyle/>
          <a:p>
            <a:fld id="{DE8A456A-A2FF-4C6C-A956-35765076E81E}" type="datetimeFigureOut">
              <a:rPr lang="hu-HU" smtClean="0"/>
              <a:t>2018. 05. 12.</a:t>
            </a:fld>
            <a:endParaRPr lang="hu-HU"/>
          </a:p>
        </p:txBody>
      </p:sp>
      <p:sp>
        <p:nvSpPr>
          <p:cNvPr id="5" name="Élőláb helye 4">
            <a:extLst>
              <a:ext uri="{FF2B5EF4-FFF2-40B4-BE49-F238E27FC236}">
                <a16:creationId xmlns:a16="http://schemas.microsoft.com/office/drawing/2014/main" id="{DA495316-6B11-407B-A7A2-5EEC24612D09}"/>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3ACAE5A4-545F-46A5-8F24-D9E0E389B121}"/>
              </a:ext>
            </a:extLst>
          </p:cNvPr>
          <p:cNvSpPr>
            <a:spLocks noGrp="1"/>
          </p:cNvSpPr>
          <p:nvPr>
            <p:ph type="sldNum" sz="quarter" idx="12"/>
          </p:nvPr>
        </p:nvSpPr>
        <p:spPr/>
        <p:txBody>
          <a:bodyPr/>
          <a:lstStyle/>
          <a:p>
            <a:fld id="{DCCE61B5-6A77-43B1-AB53-8C0A0E21D013}" type="slidenum">
              <a:rPr lang="hu-HU" smtClean="0"/>
              <a:t>‹#›</a:t>
            </a:fld>
            <a:endParaRPr lang="hu-HU"/>
          </a:p>
        </p:txBody>
      </p:sp>
    </p:spTree>
    <p:extLst>
      <p:ext uri="{BB962C8B-B14F-4D97-AF65-F5344CB8AC3E}">
        <p14:creationId xmlns:p14="http://schemas.microsoft.com/office/powerpoint/2010/main" val="27405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A5DFFA3-0831-4FFD-9CE1-48E073A904E4}"/>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D4B85B5A-B391-4456-B201-954BC394088C}"/>
              </a:ext>
            </a:extLst>
          </p:cNvPr>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6EC0004C-91DE-4782-A019-F4B17B20CC30}"/>
              </a:ext>
            </a:extLst>
          </p:cNvPr>
          <p:cNvSpPr>
            <a:spLocks noGrp="1"/>
          </p:cNvSpPr>
          <p:nvPr>
            <p:ph type="dt" sz="half" idx="10"/>
          </p:nvPr>
        </p:nvSpPr>
        <p:spPr/>
        <p:txBody>
          <a:bodyPr/>
          <a:lstStyle/>
          <a:p>
            <a:fld id="{DE8A456A-A2FF-4C6C-A956-35765076E81E}" type="datetimeFigureOut">
              <a:rPr lang="hu-HU" smtClean="0"/>
              <a:t>2018. 05. 12.</a:t>
            </a:fld>
            <a:endParaRPr lang="hu-HU"/>
          </a:p>
        </p:txBody>
      </p:sp>
      <p:sp>
        <p:nvSpPr>
          <p:cNvPr id="5" name="Élőláb helye 4">
            <a:extLst>
              <a:ext uri="{FF2B5EF4-FFF2-40B4-BE49-F238E27FC236}">
                <a16:creationId xmlns:a16="http://schemas.microsoft.com/office/drawing/2014/main" id="{F3ACA9C8-2492-4B36-9BEE-864DE89E8508}"/>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CF6C96AA-79D2-4007-A64E-0877DA350873}"/>
              </a:ext>
            </a:extLst>
          </p:cNvPr>
          <p:cNvSpPr>
            <a:spLocks noGrp="1"/>
          </p:cNvSpPr>
          <p:nvPr>
            <p:ph type="sldNum" sz="quarter" idx="12"/>
          </p:nvPr>
        </p:nvSpPr>
        <p:spPr/>
        <p:txBody>
          <a:bodyPr/>
          <a:lstStyle/>
          <a:p>
            <a:fld id="{DCCE61B5-6A77-43B1-AB53-8C0A0E21D013}" type="slidenum">
              <a:rPr lang="hu-HU" smtClean="0"/>
              <a:t>‹#›</a:t>
            </a:fld>
            <a:endParaRPr lang="hu-HU"/>
          </a:p>
        </p:txBody>
      </p:sp>
    </p:spTree>
    <p:extLst>
      <p:ext uri="{BB962C8B-B14F-4D97-AF65-F5344CB8AC3E}">
        <p14:creationId xmlns:p14="http://schemas.microsoft.com/office/powerpoint/2010/main" val="1536805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950E29B-E781-4153-B07F-3704D3D9BF7B}"/>
              </a:ext>
            </a:extLst>
          </p:cNvPr>
          <p:cNvSpPr>
            <a:spLocks noGrp="1"/>
          </p:cNvSpPr>
          <p:nvPr>
            <p:ph type="title"/>
          </p:nvPr>
        </p:nvSpPr>
        <p:spPr>
          <a:xfrm>
            <a:off x="831850" y="1709738"/>
            <a:ext cx="10515600" cy="2852737"/>
          </a:xfrm>
        </p:spPr>
        <p:txBody>
          <a:bodyPr anchor="b"/>
          <a:lstStyle>
            <a:lvl1pPr>
              <a:defRPr sz="6000"/>
            </a:lvl1pPr>
          </a:lstStyle>
          <a:p>
            <a:r>
              <a:rPr lang="hu-HU"/>
              <a:t>Mintacím szerkesztése</a:t>
            </a:r>
          </a:p>
        </p:txBody>
      </p:sp>
      <p:sp>
        <p:nvSpPr>
          <p:cNvPr id="3" name="Szöveg helye 2">
            <a:extLst>
              <a:ext uri="{FF2B5EF4-FFF2-40B4-BE49-F238E27FC236}">
                <a16:creationId xmlns:a16="http://schemas.microsoft.com/office/drawing/2014/main" id="{43C23B11-F3F7-4456-A1A9-EE51E28B3B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átum helye 3">
            <a:extLst>
              <a:ext uri="{FF2B5EF4-FFF2-40B4-BE49-F238E27FC236}">
                <a16:creationId xmlns:a16="http://schemas.microsoft.com/office/drawing/2014/main" id="{CB7067A4-9969-4BB7-ACB1-320BD5BD3D48}"/>
              </a:ext>
            </a:extLst>
          </p:cNvPr>
          <p:cNvSpPr>
            <a:spLocks noGrp="1"/>
          </p:cNvSpPr>
          <p:nvPr>
            <p:ph type="dt" sz="half" idx="10"/>
          </p:nvPr>
        </p:nvSpPr>
        <p:spPr/>
        <p:txBody>
          <a:bodyPr/>
          <a:lstStyle/>
          <a:p>
            <a:fld id="{DE8A456A-A2FF-4C6C-A956-35765076E81E}" type="datetimeFigureOut">
              <a:rPr lang="hu-HU" smtClean="0"/>
              <a:t>2018. 05. 12.</a:t>
            </a:fld>
            <a:endParaRPr lang="hu-HU"/>
          </a:p>
        </p:txBody>
      </p:sp>
      <p:sp>
        <p:nvSpPr>
          <p:cNvPr id="5" name="Élőláb helye 4">
            <a:extLst>
              <a:ext uri="{FF2B5EF4-FFF2-40B4-BE49-F238E27FC236}">
                <a16:creationId xmlns:a16="http://schemas.microsoft.com/office/drawing/2014/main" id="{3640BFD8-DF6A-471D-AE85-DF1BD46C2C0C}"/>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FA99F6CD-00BE-4D1B-937D-50100325CF69}"/>
              </a:ext>
            </a:extLst>
          </p:cNvPr>
          <p:cNvSpPr>
            <a:spLocks noGrp="1"/>
          </p:cNvSpPr>
          <p:nvPr>
            <p:ph type="sldNum" sz="quarter" idx="12"/>
          </p:nvPr>
        </p:nvSpPr>
        <p:spPr/>
        <p:txBody>
          <a:bodyPr/>
          <a:lstStyle/>
          <a:p>
            <a:fld id="{DCCE61B5-6A77-43B1-AB53-8C0A0E21D013}" type="slidenum">
              <a:rPr lang="hu-HU" smtClean="0"/>
              <a:t>‹#›</a:t>
            </a:fld>
            <a:endParaRPr lang="hu-HU"/>
          </a:p>
        </p:txBody>
      </p:sp>
    </p:spTree>
    <p:extLst>
      <p:ext uri="{BB962C8B-B14F-4D97-AF65-F5344CB8AC3E}">
        <p14:creationId xmlns:p14="http://schemas.microsoft.com/office/powerpoint/2010/main" val="3140920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4140771-CA89-4A0D-BFBE-516BC827CBC4}"/>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C610E984-2896-4315-A813-95E4F5DB5072}"/>
              </a:ext>
            </a:extLst>
          </p:cNvPr>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a:extLst>
              <a:ext uri="{FF2B5EF4-FFF2-40B4-BE49-F238E27FC236}">
                <a16:creationId xmlns:a16="http://schemas.microsoft.com/office/drawing/2014/main" id="{43E8CC64-93F9-4A37-BA7D-9241FEE5ED93}"/>
              </a:ext>
            </a:extLst>
          </p:cNvPr>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a:extLst>
              <a:ext uri="{FF2B5EF4-FFF2-40B4-BE49-F238E27FC236}">
                <a16:creationId xmlns:a16="http://schemas.microsoft.com/office/drawing/2014/main" id="{1AAF6C3E-5EAC-43C3-90D9-046CE4F06177}"/>
              </a:ext>
            </a:extLst>
          </p:cNvPr>
          <p:cNvSpPr>
            <a:spLocks noGrp="1"/>
          </p:cNvSpPr>
          <p:nvPr>
            <p:ph type="dt" sz="half" idx="10"/>
          </p:nvPr>
        </p:nvSpPr>
        <p:spPr/>
        <p:txBody>
          <a:bodyPr/>
          <a:lstStyle/>
          <a:p>
            <a:fld id="{DE8A456A-A2FF-4C6C-A956-35765076E81E}" type="datetimeFigureOut">
              <a:rPr lang="hu-HU" smtClean="0"/>
              <a:t>2018. 05. 12.</a:t>
            </a:fld>
            <a:endParaRPr lang="hu-HU"/>
          </a:p>
        </p:txBody>
      </p:sp>
      <p:sp>
        <p:nvSpPr>
          <p:cNvPr id="6" name="Élőláb helye 5">
            <a:extLst>
              <a:ext uri="{FF2B5EF4-FFF2-40B4-BE49-F238E27FC236}">
                <a16:creationId xmlns:a16="http://schemas.microsoft.com/office/drawing/2014/main" id="{15C37623-2D17-4A8E-83B7-871C8F85E505}"/>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A05651E5-D5E4-48A1-B3D5-1F199192E45C}"/>
              </a:ext>
            </a:extLst>
          </p:cNvPr>
          <p:cNvSpPr>
            <a:spLocks noGrp="1"/>
          </p:cNvSpPr>
          <p:nvPr>
            <p:ph type="sldNum" sz="quarter" idx="12"/>
          </p:nvPr>
        </p:nvSpPr>
        <p:spPr/>
        <p:txBody>
          <a:bodyPr/>
          <a:lstStyle/>
          <a:p>
            <a:fld id="{DCCE61B5-6A77-43B1-AB53-8C0A0E21D013}" type="slidenum">
              <a:rPr lang="hu-HU" smtClean="0"/>
              <a:t>‹#›</a:t>
            </a:fld>
            <a:endParaRPr lang="hu-HU"/>
          </a:p>
        </p:txBody>
      </p:sp>
    </p:spTree>
    <p:extLst>
      <p:ext uri="{BB962C8B-B14F-4D97-AF65-F5344CB8AC3E}">
        <p14:creationId xmlns:p14="http://schemas.microsoft.com/office/powerpoint/2010/main" val="777114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A2B0981-C422-461B-BD1E-ADA53907CC26}"/>
              </a:ext>
            </a:extLst>
          </p:cNvPr>
          <p:cNvSpPr>
            <a:spLocks noGrp="1"/>
          </p:cNvSpPr>
          <p:nvPr>
            <p:ph type="title"/>
          </p:nvPr>
        </p:nvSpPr>
        <p:spPr>
          <a:xfrm>
            <a:off x="839788" y="365125"/>
            <a:ext cx="10515600" cy="1325563"/>
          </a:xfrm>
        </p:spPr>
        <p:txBody>
          <a:bodyPr/>
          <a:lstStyle/>
          <a:p>
            <a:r>
              <a:rPr lang="hu-HU"/>
              <a:t>Mintacím szerkesztése</a:t>
            </a:r>
          </a:p>
        </p:txBody>
      </p:sp>
      <p:sp>
        <p:nvSpPr>
          <p:cNvPr id="3" name="Szöveg helye 2">
            <a:extLst>
              <a:ext uri="{FF2B5EF4-FFF2-40B4-BE49-F238E27FC236}">
                <a16:creationId xmlns:a16="http://schemas.microsoft.com/office/drawing/2014/main" id="{CDC4D66D-562F-4B3E-B41A-FFEAB35EE2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a:extLst>
              <a:ext uri="{FF2B5EF4-FFF2-40B4-BE49-F238E27FC236}">
                <a16:creationId xmlns:a16="http://schemas.microsoft.com/office/drawing/2014/main" id="{CF623090-786A-4B6E-AB59-DFB474CE9DBE}"/>
              </a:ext>
            </a:extLst>
          </p:cNvPr>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a:extLst>
              <a:ext uri="{FF2B5EF4-FFF2-40B4-BE49-F238E27FC236}">
                <a16:creationId xmlns:a16="http://schemas.microsoft.com/office/drawing/2014/main" id="{C9B10723-4314-41A9-924D-65E1EADC0F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a:extLst>
              <a:ext uri="{FF2B5EF4-FFF2-40B4-BE49-F238E27FC236}">
                <a16:creationId xmlns:a16="http://schemas.microsoft.com/office/drawing/2014/main" id="{6F0FF4E0-29A5-421D-B8D0-8373D223DD3B}"/>
              </a:ext>
            </a:extLst>
          </p:cNvPr>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a:extLst>
              <a:ext uri="{FF2B5EF4-FFF2-40B4-BE49-F238E27FC236}">
                <a16:creationId xmlns:a16="http://schemas.microsoft.com/office/drawing/2014/main" id="{CC453E3E-A16E-4320-A3B4-DF41C5850C7F}"/>
              </a:ext>
            </a:extLst>
          </p:cNvPr>
          <p:cNvSpPr>
            <a:spLocks noGrp="1"/>
          </p:cNvSpPr>
          <p:nvPr>
            <p:ph type="dt" sz="half" idx="10"/>
          </p:nvPr>
        </p:nvSpPr>
        <p:spPr/>
        <p:txBody>
          <a:bodyPr/>
          <a:lstStyle/>
          <a:p>
            <a:fld id="{DE8A456A-A2FF-4C6C-A956-35765076E81E}" type="datetimeFigureOut">
              <a:rPr lang="hu-HU" smtClean="0"/>
              <a:t>2018. 05. 12.</a:t>
            </a:fld>
            <a:endParaRPr lang="hu-HU"/>
          </a:p>
        </p:txBody>
      </p:sp>
      <p:sp>
        <p:nvSpPr>
          <p:cNvPr id="8" name="Élőláb helye 7">
            <a:extLst>
              <a:ext uri="{FF2B5EF4-FFF2-40B4-BE49-F238E27FC236}">
                <a16:creationId xmlns:a16="http://schemas.microsoft.com/office/drawing/2014/main" id="{8A10EC61-E8BC-4044-8D68-EAC6FF34C1A7}"/>
              </a:ext>
            </a:extLst>
          </p:cNvPr>
          <p:cNvSpPr>
            <a:spLocks noGrp="1"/>
          </p:cNvSpPr>
          <p:nvPr>
            <p:ph type="ftr" sz="quarter" idx="11"/>
          </p:nvPr>
        </p:nvSpPr>
        <p:spPr/>
        <p:txBody>
          <a:bodyPr/>
          <a:lstStyle/>
          <a:p>
            <a:endParaRPr lang="hu-HU"/>
          </a:p>
        </p:txBody>
      </p:sp>
      <p:sp>
        <p:nvSpPr>
          <p:cNvPr id="9" name="Dia számának helye 8">
            <a:extLst>
              <a:ext uri="{FF2B5EF4-FFF2-40B4-BE49-F238E27FC236}">
                <a16:creationId xmlns:a16="http://schemas.microsoft.com/office/drawing/2014/main" id="{E0FC2926-5B56-461D-A5C5-F57ED08E86F3}"/>
              </a:ext>
            </a:extLst>
          </p:cNvPr>
          <p:cNvSpPr>
            <a:spLocks noGrp="1"/>
          </p:cNvSpPr>
          <p:nvPr>
            <p:ph type="sldNum" sz="quarter" idx="12"/>
          </p:nvPr>
        </p:nvSpPr>
        <p:spPr/>
        <p:txBody>
          <a:bodyPr/>
          <a:lstStyle/>
          <a:p>
            <a:fld id="{DCCE61B5-6A77-43B1-AB53-8C0A0E21D013}" type="slidenum">
              <a:rPr lang="hu-HU" smtClean="0"/>
              <a:t>‹#›</a:t>
            </a:fld>
            <a:endParaRPr lang="hu-HU"/>
          </a:p>
        </p:txBody>
      </p:sp>
    </p:spTree>
    <p:extLst>
      <p:ext uri="{BB962C8B-B14F-4D97-AF65-F5344CB8AC3E}">
        <p14:creationId xmlns:p14="http://schemas.microsoft.com/office/powerpoint/2010/main" val="388952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1374E89-621C-4EE3-84B4-9CAF679A57AC}"/>
              </a:ext>
            </a:extLst>
          </p:cNvPr>
          <p:cNvSpPr>
            <a:spLocks noGrp="1"/>
          </p:cNvSpPr>
          <p:nvPr>
            <p:ph type="title"/>
          </p:nvPr>
        </p:nvSpPr>
        <p:spPr/>
        <p:txBody>
          <a:bodyPr/>
          <a:lstStyle/>
          <a:p>
            <a:r>
              <a:rPr lang="hu-HU"/>
              <a:t>Mintacím szerkesztése</a:t>
            </a:r>
          </a:p>
        </p:txBody>
      </p:sp>
      <p:sp>
        <p:nvSpPr>
          <p:cNvPr id="3" name="Dátum helye 2">
            <a:extLst>
              <a:ext uri="{FF2B5EF4-FFF2-40B4-BE49-F238E27FC236}">
                <a16:creationId xmlns:a16="http://schemas.microsoft.com/office/drawing/2014/main" id="{7BBDE727-5ED7-42F6-A52B-254A60A72414}"/>
              </a:ext>
            </a:extLst>
          </p:cNvPr>
          <p:cNvSpPr>
            <a:spLocks noGrp="1"/>
          </p:cNvSpPr>
          <p:nvPr>
            <p:ph type="dt" sz="half" idx="10"/>
          </p:nvPr>
        </p:nvSpPr>
        <p:spPr/>
        <p:txBody>
          <a:bodyPr/>
          <a:lstStyle/>
          <a:p>
            <a:fld id="{DE8A456A-A2FF-4C6C-A956-35765076E81E}" type="datetimeFigureOut">
              <a:rPr lang="hu-HU" smtClean="0"/>
              <a:t>2018. 05. 12.</a:t>
            </a:fld>
            <a:endParaRPr lang="hu-HU"/>
          </a:p>
        </p:txBody>
      </p:sp>
      <p:sp>
        <p:nvSpPr>
          <p:cNvPr id="4" name="Élőláb helye 3">
            <a:extLst>
              <a:ext uri="{FF2B5EF4-FFF2-40B4-BE49-F238E27FC236}">
                <a16:creationId xmlns:a16="http://schemas.microsoft.com/office/drawing/2014/main" id="{1AA62094-4B98-4211-8F47-639B4A37E775}"/>
              </a:ext>
            </a:extLst>
          </p:cNvPr>
          <p:cNvSpPr>
            <a:spLocks noGrp="1"/>
          </p:cNvSpPr>
          <p:nvPr>
            <p:ph type="ftr" sz="quarter" idx="11"/>
          </p:nvPr>
        </p:nvSpPr>
        <p:spPr/>
        <p:txBody>
          <a:bodyPr/>
          <a:lstStyle/>
          <a:p>
            <a:endParaRPr lang="hu-HU"/>
          </a:p>
        </p:txBody>
      </p:sp>
      <p:sp>
        <p:nvSpPr>
          <p:cNvPr id="5" name="Dia számának helye 4">
            <a:extLst>
              <a:ext uri="{FF2B5EF4-FFF2-40B4-BE49-F238E27FC236}">
                <a16:creationId xmlns:a16="http://schemas.microsoft.com/office/drawing/2014/main" id="{E94D8318-FAE9-48F9-AA21-6B9B13C2A0B0}"/>
              </a:ext>
            </a:extLst>
          </p:cNvPr>
          <p:cNvSpPr>
            <a:spLocks noGrp="1"/>
          </p:cNvSpPr>
          <p:nvPr>
            <p:ph type="sldNum" sz="quarter" idx="12"/>
          </p:nvPr>
        </p:nvSpPr>
        <p:spPr/>
        <p:txBody>
          <a:bodyPr/>
          <a:lstStyle/>
          <a:p>
            <a:fld id="{DCCE61B5-6A77-43B1-AB53-8C0A0E21D013}" type="slidenum">
              <a:rPr lang="hu-HU" smtClean="0"/>
              <a:t>‹#›</a:t>
            </a:fld>
            <a:endParaRPr lang="hu-HU"/>
          </a:p>
        </p:txBody>
      </p:sp>
    </p:spTree>
    <p:extLst>
      <p:ext uri="{BB962C8B-B14F-4D97-AF65-F5344CB8AC3E}">
        <p14:creationId xmlns:p14="http://schemas.microsoft.com/office/powerpoint/2010/main" val="675281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a:extLst>
              <a:ext uri="{FF2B5EF4-FFF2-40B4-BE49-F238E27FC236}">
                <a16:creationId xmlns:a16="http://schemas.microsoft.com/office/drawing/2014/main" id="{802F8E15-ADA5-4FB1-8142-E38A5026FD6C}"/>
              </a:ext>
            </a:extLst>
          </p:cNvPr>
          <p:cNvSpPr>
            <a:spLocks noGrp="1"/>
          </p:cNvSpPr>
          <p:nvPr>
            <p:ph type="dt" sz="half" idx="10"/>
          </p:nvPr>
        </p:nvSpPr>
        <p:spPr/>
        <p:txBody>
          <a:bodyPr/>
          <a:lstStyle/>
          <a:p>
            <a:fld id="{DE8A456A-A2FF-4C6C-A956-35765076E81E}" type="datetimeFigureOut">
              <a:rPr lang="hu-HU" smtClean="0"/>
              <a:t>2018. 05. 12.</a:t>
            </a:fld>
            <a:endParaRPr lang="hu-HU"/>
          </a:p>
        </p:txBody>
      </p:sp>
      <p:sp>
        <p:nvSpPr>
          <p:cNvPr id="3" name="Élőláb helye 2">
            <a:extLst>
              <a:ext uri="{FF2B5EF4-FFF2-40B4-BE49-F238E27FC236}">
                <a16:creationId xmlns:a16="http://schemas.microsoft.com/office/drawing/2014/main" id="{0C52952F-F611-4DF3-AE40-9EF6256849AD}"/>
              </a:ext>
            </a:extLst>
          </p:cNvPr>
          <p:cNvSpPr>
            <a:spLocks noGrp="1"/>
          </p:cNvSpPr>
          <p:nvPr>
            <p:ph type="ftr" sz="quarter" idx="11"/>
          </p:nvPr>
        </p:nvSpPr>
        <p:spPr/>
        <p:txBody>
          <a:bodyPr/>
          <a:lstStyle/>
          <a:p>
            <a:endParaRPr lang="hu-HU"/>
          </a:p>
        </p:txBody>
      </p:sp>
      <p:sp>
        <p:nvSpPr>
          <p:cNvPr id="4" name="Dia számának helye 3">
            <a:extLst>
              <a:ext uri="{FF2B5EF4-FFF2-40B4-BE49-F238E27FC236}">
                <a16:creationId xmlns:a16="http://schemas.microsoft.com/office/drawing/2014/main" id="{5F0E0C18-228D-4441-B4F9-50D68482343B}"/>
              </a:ext>
            </a:extLst>
          </p:cNvPr>
          <p:cNvSpPr>
            <a:spLocks noGrp="1"/>
          </p:cNvSpPr>
          <p:nvPr>
            <p:ph type="sldNum" sz="quarter" idx="12"/>
          </p:nvPr>
        </p:nvSpPr>
        <p:spPr/>
        <p:txBody>
          <a:bodyPr/>
          <a:lstStyle/>
          <a:p>
            <a:fld id="{DCCE61B5-6A77-43B1-AB53-8C0A0E21D013}" type="slidenum">
              <a:rPr lang="hu-HU" smtClean="0"/>
              <a:t>‹#›</a:t>
            </a:fld>
            <a:endParaRPr lang="hu-HU"/>
          </a:p>
        </p:txBody>
      </p:sp>
    </p:spTree>
    <p:extLst>
      <p:ext uri="{BB962C8B-B14F-4D97-AF65-F5344CB8AC3E}">
        <p14:creationId xmlns:p14="http://schemas.microsoft.com/office/powerpoint/2010/main" val="2010907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511AF50-8948-46A2-B16D-8FD503751AEF}"/>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Tartalom helye 2">
            <a:extLst>
              <a:ext uri="{FF2B5EF4-FFF2-40B4-BE49-F238E27FC236}">
                <a16:creationId xmlns:a16="http://schemas.microsoft.com/office/drawing/2014/main" id="{8BE44FD2-525E-4FCC-B5F4-0E89CB3C67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a:extLst>
              <a:ext uri="{FF2B5EF4-FFF2-40B4-BE49-F238E27FC236}">
                <a16:creationId xmlns:a16="http://schemas.microsoft.com/office/drawing/2014/main" id="{9ACFA82B-CF73-4D2C-91D7-05D328AEAB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DC8BBD3D-D17D-4F9C-96BE-F819C21AAF10}"/>
              </a:ext>
            </a:extLst>
          </p:cNvPr>
          <p:cNvSpPr>
            <a:spLocks noGrp="1"/>
          </p:cNvSpPr>
          <p:nvPr>
            <p:ph type="dt" sz="half" idx="10"/>
          </p:nvPr>
        </p:nvSpPr>
        <p:spPr/>
        <p:txBody>
          <a:bodyPr/>
          <a:lstStyle/>
          <a:p>
            <a:fld id="{DE8A456A-A2FF-4C6C-A956-35765076E81E}" type="datetimeFigureOut">
              <a:rPr lang="hu-HU" smtClean="0"/>
              <a:t>2018. 05. 12.</a:t>
            </a:fld>
            <a:endParaRPr lang="hu-HU"/>
          </a:p>
        </p:txBody>
      </p:sp>
      <p:sp>
        <p:nvSpPr>
          <p:cNvPr id="6" name="Élőláb helye 5">
            <a:extLst>
              <a:ext uri="{FF2B5EF4-FFF2-40B4-BE49-F238E27FC236}">
                <a16:creationId xmlns:a16="http://schemas.microsoft.com/office/drawing/2014/main" id="{2DAFEC7C-F217-405E-8710-CFA724543EF7}"/>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2607C562-7EA4-42C7-9186-0DD2ED339DC6}"/>
              </a:ext>
            </a:extLst>
          </p:cNvPr>
          <p:cNvSpPr>
            <a:spLocks noGrp="1"/>
          </p:cNvSpPr>
          <p:nvPr>
            <p:ph type="sldNum" sz="quarter" idx="12"/>
          </p:nvPr>
        </p:nvSpPr>
        <p:spPr/>
        <p:txBody>
          <a:bodyPr/>
          <a:lstStyle/>
          <a:p>
            <a:fld id="{DCCE61B5-6A77-43B1-AB53-8C0A0E21D013}" type="slidenum">
              <a:rPr lang="hu-HU" smtClean="0"/>
              <a:t>‹#›</a:t>
            </a:fld>
            <a:endParaRPr lang="hu-HU"/>
          </a:p>
        </p:txBody>
      </p:sp>
    </p:spTree>
    <p:extLst>
      <p:ext uri="{BB962C8B-B14F-4D97-AF65-F5344CB8AC3E}">
        <p14:creationId xmlns:p14="http://schemas.microsoft.com/office/powerpoint/2010/main" val="140897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BA16224-8E1C-42EA-87FA-21B7EB492AD2}"/>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Kép helye 2">
            <a:extLst>
              <a:ext uri="{FF2B5EF4-FFF2-40B4-BE49-F238E27FC236}">
                <a16:creationId xmlns:a16="http://schemas.microsoft.com/office/drawing/2014/main" id="{2F60FB7A-B811-45CE-AA99-4CDF6540C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a:extLst>
              <a:ext uri="{FF2B5EF4-FFF2-40B4-BE49-F238E27FC236}">
                <a16:creationId xmlns:a16="http://schemas.microsoft.com/office/drawing/2014/main" id="{6A5D3C95-494D-4B7A-81A6-B11B625785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D0CC9B5C-78EF-4004-8C25-0D80107484EB}"/>
              </a:ext>
            </a:extLst>
          </p:cNvPr>
          <p:cNvSpPr>
            <a:spLocks noGrp="1"/>
          </p:cNvSpPr>
          <p:nvPr>
            <p:ph type="dt" sz="half" idx="10"/>
          </p:nvPr>
        </p:nvSpPr>
        <p:spPr/>
        <p:txBody>
          <a:bodyPr/>
          <a:lstStyle/>
          <a:p>
            <a:fld id="{DE8A456A-A2FF-4C6C-A956-35765076E81E}" type="datetimeFigureOut">
              <a:rPr lang="hu-HU" smtClean="0"/>
              <a:t>2018. 05. 12.</a:t>
            </a:fld>
            <a:endParaRPr lang="hu-HU"/>
          </a:p>
        </p:txBody>
      </p:sp>
      <p:sp>
        <p:nvSpPr>
          <p:cNvPr id="6" name="Élőláb helye 5">
            <a:extLst>
              <a:ext uri="{FF2B5EF4-FFF2-40B4-BE49-F238E27FC236}">
                <a16:creationId xmlns:a16="http://schemas.microsoft.com/office/drawing/2014/main" id="{0D548B29-88E7-43E5-820B-8BE79388FC01}"/>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0C4EE1EF-F55A-4B86-9444-E3BF04971F0F}"/>
              </a:ext>
            </a:extLst>
          </p:cNvPr>
          <p:cNvSpPr>
            <a:spLocks noGrp="1"/>
          </p:cNvSpPr>
          <p:nvPr>
            <p:ph type="sldNum" sz="quarter" idx="12"/>
          </p:nvPr>
        </p:nvSpPr>
        <p:spPr/>
        <p:txBody>
          <a:bodyPr/>
          <a:lstStyle/>
          <a:p>
            <a:fld id="{DCCE61B5-6A77-43B1-AB53-8C0A0E21D013}" type="slidenum">
              <a:rPr lang="hu-HU" smtClean="0"/>
              <a:t>‹#›</a:t>
            </a:fld>
            <a:endParaRPr lang="hu-HU"/>
          </a:p>
        </p:txBody>
      </p:sp>
    </p:spTree>
    <p:extLst>
      <p:ext uri="{BB962C8B-B14F-4D97-AF65-F5344CB8AC3E}">
        <p14:creationId xmlns:p14="http://schemas.microsoft.com/office/powerpoint/2010/main" val="1726833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a:extLst>
              <a:ext uri="{FF2B5EF4-FFF2-40B4-BE49-F238E27FC236}">
                <a16:creationId xmlns:a16="http://schemas.microsoft.com/office/drawing/2014/main" id="{8722A3CB-AF10-40C7-87A0-A2D42F2211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p>
        </p:txBody>
      </p:sp>
      <p:sp>
        <p:nvSpPr>
          <p:cNvPr id="3" name="Szöveg helye 2">
            <a:extLst>
              <a:ext uri="{FF2B5EF4-FFF2-40B4-BE49-F238E27FC236}">
                <a16:creationId xmlns:a16="http://schemas.microsoft.com/office/drawing/2014/main" id="{E025B5D4-F61A-488E-BF0F-02A8D5B7BA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CEFDA9A6-8589-4709-B68F-390F08B9ED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8A456A-A2FF-4C6C-A956-35765076E81E}" type="datetimeFigureOut">
              <a:rPr lang="hu-HU" smtClean="0"/>
              <a:t>2018. 05. 12.</a:t>
            </a:fld>
            <a:endParaRPr lang="hu-HU"/>
          </a:p>
        </p:txBody>
      </p:sp>
      <p:sp>
        <p:nvSpPr>
          <p:cNvPr id="5" name="Élőláb helye 4">
            <a:extLst>
              <a:ext uri="{FF2B5EF4-FFF2-40B4-BE49-F238E27FC236}">
                <a16:creationId xmlns:a16="http://schemas.microsoft.com/office/drawing/2014/main" id="{0A967E52-9AC9-4D04-9E1C-7565920EDE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a:extLst>
              <a:ext uri="{FF2B5EF4-FFF2-40B4-BE49-F238E27FC236}">
                <a16:creationId xmlns:a16="http://schemas.microsoft.com/office/drawing/2014/main" id="{CF1A33FB-C471-4E30-B3C0-709404567A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CE61B5-6A77-43B1-AB53-8C0A0E21D013}" type="slidenum">
              <a:rPr lang="hu-HU" smtClean="0"/>
              <a:t>‹#›</a:t>
            </a:fld>
            <a:endParaRPr lang="hu-HU"/>
          </a:p>
        </p:txBody>
      </p:sp>
    </p:spTree>
    <p:extLst>
      <p:ext uri="{BB962C8B-B14F-4D97-AF65-F5344CB8AC3E}">
        <p14:creationId xmlns:p14="http://schemas.microsoft.com/office/powerpoint/2010/main" val="2462299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045B59B-615E-4718-A150-42DE5D03E1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6CF29CD-38B8-4924-BA11-6D6051748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42816"/>
            <a:ext cx="12192000" cy="261518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3C48C6CF-57EA-417F-AE7C-E55ADD96E07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30729" y="643464"/>
            <a:ext cx="10740911" cy="3275978"/>
          </a:xfrm>
          <a:prstGeom prst="rect">
            <a:avLst/>
          </a:prstGeom>
          <a:noFill/>
        </p:spPr>
      </p:pic>
      <p:sp>
        <p:nvSpPr>
          <p:cNvPr id="2" name="Cím 1">
            <a:extLst>
              <a:ext uri="{FF2B5EF4-FFF2-40B4-BE49-F238E27FC236}">
                <a16:creationId xmlns:a16="http://schemas.microsoft.com/office/drawing/2014/main" id="{EA4950C7-C734-480A-8763-8B12A91B6290}"/>
              </a:ext>
            </a:extLst>
          </p:cNvPr>
          <p:cNvSpPr>
            <a:spLocks noGrp="1"/>
          </p:cNvSpPr>
          <p:nvPr>
            <p:ph type="ctrTitle"/>
          </p:nvPr>
        </p:nvSpPr>
        <p:spPr>
          <a:xfrm>
            <a:off x="707011" y="4502330"/>
            <a:ext cx="10765410" cy="1207269"/>
          </a:xfrm>
        </p:spPr>
        <p:txBody>
          <a:bodyPr>
            <a:normAutofit/>
          </a:bodyPr>
          <a:lstStyle/>
          <a:p>
            <a:r>
              <a:rPr lang="hu-HU" sz="2400" b="1" cap="all">
                <a:solidFill>
                  <a:srgbClr val="FFFFFF"/>
                </a:solidFill>
                <a:latin typeface="Arial" panose="020B0604020202020204" pitchFamily="34" charset="0"/>
                <a:cs typeface="Arial" panose="020B0604020202020204" pitchFamily="34" charset="0"/>
              </a:rPr>
              <a:t>Eszközértékelés </a:t>
            </a:r>
            <a:r>
              <a:rPr lang="hu-HU" sz="2400" b="1" cap="all" dirty="0">
                <a:solidFill>
                  <a:srgbClr val="FFFFFF"/>
                </a:solidFill>
                <a:latin typeface="Arial" panose="020B0604020202020204" pitchFamily="34" charset="0"/>
                <a:cs typeface="Arial" panose="020B0604020202020204" pitchFamily="34" charset="0"/>
              </a:rPr>
              <a:t>témakör</a:t>
            </a:r>
            <a:br>
              <a:rPr lang="hu-HU" sz="2400" dirty="0">
                <a:solidFill>
                  <a:srgbClr val="FFFFFF"/>
                </a:solidFill>
              </a:rPr>
            </a:br>
            <a:endParaRPr lang="hu-HU" sz="2400" dirty="0">
              <a:solidFill>
                <a:srgbClr val="FFFFFF"/>
              </a:solidFill>
            </a:endParaRPr>
          </a:p>
        </p:txBody>
      </p:sp>
      <p:sp>
        <p:nvSpPr>
          <p:cNvPr id="3" name="Alcím 2">
            <a:extLst>
              <a:ext uri="{FF2B5EF4-FFF2-40B4-BE49-F238E27FC236}">
                <a16:creationId xmlns:a16="http://schemas.microsoft.com/office/drawing/2014/main" id="{A1B7391B-A471-4520-BF54-7D792D3D5DDB}"/>
              </a:ext>
            </a:extLst>
          </p:cNvPr>
          <p:cNvSpPr>
            <a:spLocks noGrp="1"/>
          </p:cNvSpPr>
          <p:nvPr>
            <p:ph type="subTitle" idx="1"/>
          </p:nvPr>
        </p:nvSpPr>
        <p:spPr>
          <a:xfrm>
            <a:off x="1376313" y="5665510"/>
            <a:ext cx="9426806" cy="719122"/>
          </a:xfrm>
        </p:spPr>
        <p:txBody>
          <a:bodyPr>
            <a:normAutofit/>
          </a:bodyPr>
          <a:lstStyle/>
          <a:p>
            <a:r>
              <a:rPr lang="hu-HU" b="1" cap="all" dirty="0">
                <a:solidFill>
                  <a:schemeClr val="bg1"/>
                </a:solidFill>
              </a:rPr>
              <a:t>(Álltalános vagyonértékelési elvek, praktikák)</a:t>
            </a:r>
            <a:endParaRPr lang="hu-HU" sz="22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6137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Általános gépértékelési alapelvek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lnSpcReduction="10000"/>
          </a:bodyPr>
          <a:lstStyle/>
          <a:p>
            <a:r>
              <a:rPr lang="hu-HU" dirty="0"/>
              <a:t>Általánosságban elmondható, hogy vagyonértékelést speciálisan tárgyi eszköz értékelését mindig a vagyontárgyak műszaki vagy számviteli paraméterei és/vagy jövedelmezősége alapján tudjuk elvégezni.</a:t>
            </a:r>
          </a:p>
          <a:p>
            <a:endParaRPr lang="hu-HU" dirty="0"/>
          </a:p>
          <a:p>
            <a:r>
              <a:rPr lang="hu-HU" dirty="0"/>
              <a:t>A jövedelem alapú vagyonértékelésnek berendezések egyedi értékelésénél csak ott van szerepe, ahol a bevétel/kiadás adatokat specifikusan az értékelt berendezésre lebontva meg tudjuk kapni a megbízótól. </a:t>
            </a:r>
          </a:p>
          <a:p>
            <a:endParaRPr lang="hu-HU" dirty="0"/>
          </a:p>
          <a:p>
            <a:r>
              <a:rPr lang="hu-HU" dirty="0"/>
              <a:t>Vagyonértékelési szempontból, kettő féle az értékeléshez </a:t>
            </a:r>
            <a:r>
              <a:rPr lang="hu-HU" dirty="0" err="1"/>
              <a:t>felhsználható</a:t>
            </a:r>
            <a:r>
              <a:rPr lang="hu-HU" dirty="0"/>
              <a:t> információt különböztetünk meg:</a:t>
            </a:r>
          </a:p>
          <a:p>
            <a:endParaRPr lang="hu-HU" dirty="0"/>
          </a:p>
          <a:p>
            <a:pPr marL="285750" lvl="0" indent="-285750">
              <a:buFont typeface="Arial" panose="020B0604020202020204" pitchFamily="34" charset="0"/>
              <a:buChar char="•"/>
            </a:pPr>
            <a:r>
              <a:rPr lang="hu-HU" dirty="0"/>
              <a:t>Technikai adatok (gyártó, típus, gyártási év, jellemző technikai paraméter, kW, kV, m3, m3/h, anyag, közeg, tömeg, hossz, átmérő, teherbírás, fesztávolság, karbantartási adatok, </a:t>
            </a:r>
            <a:r>
              <a:rPr lang="hu-HU" dirty="0" err="1"/>
              <a:t>stb</a:t>
            </a:r>
            <a:r>
              <a:rPr lang="hu-HU" dirty="0"/>
              <a:t>…).</a:t>
            </a:r>
          </a:p>
          <a:p>
            <a:pPr marL="285750" lvl="0" indent="-285750">
              <a:buFont typeface="Arial" panose="020B0604020202020204" pitchFamily="34" charset="0"/>
              <a:buChar char="•"/>
            </a:pPr>
            <a:r>
              <a:rPr lang="hu-HU" dirty="0"/>
              <a:t>Pénzügyi adatok:</a:t>
            </a:r>
          </a:p>
          <a:p>
            <a:pPr marL="742950" lvl="1" indent="-285750">
              <a:buFont typeface="Arial" panose="020B0604020202020204" pitchFamily="34" charset="0"/>
              <a:buChar char="•"/>
            </a:pPr>
            <a:r>
              <a:rPr lang="hu-HU" dirty="0"/>
              <a:t>Számviteli adatok (azonosító, megnevezés, főkönyvi csoport, bekerülés dátuma, bekerülési érték, könyvszerinti érték, leírási </a:t>
            </a:r>
            <a:r>
              <a:rPr lang="hu-HU" dirty="0" err="1"/>
              <a:t>külcs</a:t>
            </a:r>
            <a:r>
              <a:rPr lang="hu-HU" dirty="0"/>
              <a:t>, </a:t>
            </a:r>
            <a:r>
              <a:rPr lang="hu-HU" dirty="0" err="1"/>
              <a:t>stb</a:t>
            </a:r>
            <a:r>
              <a:rPr lang="hu-HU" dirty="0"/>
              <a:t>…).</a:t>
            </a:r>
          </a:p>
          <a:p>
            <a:pPr marL="742950" lvl="1" indent="-285750">
              <a:buFont typeface="Arial" panose="020B0604020202020204" pitchFamily="34" charset="0"/>
              <a:buChar char="•"/>
            </a:pPr>
            <a:r>
              <a:rPr lang="hu-HU" dirty="0" err="1"/>
              <a:t>Jövedelm</a:t>
            </a:r>
            <a:r>
              <a:rPr lang="hu-HU" dirty="0"/>
              <a:t> és költségadatok.</a:t>
            </a:r>
          </a:p>
          <a:p>
            <a:pPr marL="285750" lvl="0" indent="-285750">
              <a:buFont typeface="Arial" panose="020B0604020202020204" pitchFamily="34" charset="0"/>
              <a:buChar char="•"/>
            </a:pPr>
            <a:endParaRPr lang="hu-HU" dirty="0"/>
          </a:p>
        </p:txBody>
      </p:sp>
    </p:spTree>
    <p:extLst>
      <p:ext uri="{BB962C8B-B14F-4D97-AF65-F5344CB8AC3E}">
        <p14:creationId xmlns:p14="http://schemas.microsoft.com/office/powerpoint/2010/main" val="3198915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Általános gépértékelési alapelvek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lnSpcReduction="10000"/>
          </a:bodyPr>
          <a:lstStyle/>
          <a:p>
            <a:r>
              <a:rPr lang="hu-HU" dirty="0"/>
              <a:t>Melyik információra támaszkodjunk?</a:t>
            </a:r>
          </a:p>
          <a:p>
            <a:endParaRPr lang="hu-HU" dirty="0"/>
          </a:p>
          <a:p>
            <a:r>
              <a:rPr lang="hu-HU" dirty="0"/>
              <a:t>Ez a kérdés nagyon fontos a munkamenet szempontjából, tehát jól kell megválasztani a kiinduló adatbázisunkat.</a:t>
            </a:r>
          </a:p>
          <a:p>
            <a:endParaRPr lang="hu-HU" dirty="0"/>
          </a:p>
          <a:p>
            <a:r>
              <a:rPr lang="hu-HU" dirty="0"/>
              <a:t>Az alábbiakban felsorolok néhány szempontrendszert, amely megkönnyíti a válasz adását a kérdésre:</a:t>
            </a:r>
          </a:p>
          <a:p>
            <a:pPr marL="285750" lvl="0" indent="-285750">
              <a:buFont typeface="Arial" panose="020B0604020202020204" pitchFamily="34" charset="0"/>
              <a:buChar char="•"/>
            </a:pPr>
            <a:r>
              <a:rPr lang="hu-HU" dirty="0"/>
              <a:t>Milyen információ áll rendelkezésre az értékeléshez? (Leltár jellegű az információ? Csak számviteli adatbázis áll rendelkezésre? Van karbantartói technikai lista? Technikai és Számviteli lista is rendelkezésre áll? Nincs adatbázis jellegű információ.)</a:t>
            </a:r>
          </a:p>
          <a:p>
            <a:pPr marL="285750" lvl="0" indent="-285750">
              <a:buFont typeface="Arial" panose="020B0604020202020204" pitchFamily="34" charset="0"/>
              <a:buChar char="•"/>
            </a:pPr>
            <a:r>
              <a:rPr lang="hu-HU" dirty="0"/>
              <a:t>A gépeken van információs tábla, géptábla esetleg leltári szám?</a:t>
            </a:r>
          </a:p>
          <a:p>
            <a:pPr marL="285750" lvl="0" indent="-285750">
              <a:buFont typeface="Arial" panose="020B0604020202020204" pitchFamily="34" charset="0"/>
              <a:buChar char="•"/>
            </a:pPr>
            <a:r>
              <a:rPr lang="hu-HU" dirty="0"/>
              <a:t>Vagyonértékelési szempontból, a rendelkezésre álló információ megbízható?</a:t>
            </a:r>
          </a:p>
          <a:p>
            <a:pPr marL="285750" lvl="0" indent="-285750">
              <a:buFont typeface="Arial" panose="020B0604020202020204" pitchFamily="34" charset="0"/>
              <a:buChar char="•"/>
            </a:pPr>
            <a:r>
              <a:rPr lang="hu-HU" dirty="0"/>
              <a:t>Milyen méretű az értékelendő eszközállomány? 1-10db; 100-1000 db; 1000 db feletti?</a:t>
            </a:r>
          </a:p>
          <a:p>
            <a:r>
              <a:rPr lang="hu-HU" dirty="0"/>
              <a:t>A kérdésekre adott válasszal gyakorlatilag meg tudjuk határozni, hogy milyen úton tudjuk elvégezni a vagyonértékelést.</a:t>
            </a:r>
          </a:p>
          <a:p>
            <a:pPr marL="285750" lvl="0" indent="-285750">
              <a:buFont typeface="Arial" panose="020B0604020202020204" pitchFamily="34" charset="0"/>
              <a:buChar char="•"/>
            </a:pPr>
            <a:endParaRPr lang="hu-HU" dirty="0"/>
          </a:p>
        </p:txBody>
      </p:sp>
    </p:spTree>
    <p:extLst>
      <p:ext uri="{BB962C8B-B14F-4D97-AF65-F5344CB8AC3E}">
        <p14:creationId xmlns:p14="http://schemas.microsoft.com/office/powerpoint/2010/main" val="3889082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Általános gépértékelési alapelvek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pPr lvl="0"/>
            <a:r>
              <a:rPr lang="hu-HU" dirty="0"/>
              <a:t>Általánosságban az is elmondható, hogy ha kevés számú eszközt kell értékelni, akkor azt szinte csak és kizárólag a technikai adatok alapján szabad megtenni, kivételt képez, ha a technikai adatok alapján semmilyen információt nem tudunk szerezni a gyártóktól, vagy viszonteladóktól.</a:t>
            </a:r>
          </a:p>
          <a:p>
            <a:pPr lvl="0"/>
            <a:endParaRPr lang="hu-HU" dirty="0"/>
          </a:p>
          <a:p>
            <a:pPr lvl="0"/>
            <a:r>
              <a:rPr lang="hu-HU" dirty="0"/>
              <a:t>Továbbá, ha nagy darabszámú eszközt kell értékelni, akkor a számviteli és a technikai információkat együttesen kell használni az értékeléshez, aminek alapfeltétele, hogy legalább a nagyértékű berendezések technikai információi összevezetésre kerüljenek a számviteli információkkal. Az összevezetés célja, hogy többszörös vagyonértékelést elkerüljük, hiszen, ha mind a két listát beértékeljük, akkor a technikai lista kétszer kerül értékelésre. Az összevezetést hátráltathatja, ha egy számviteli soron több eszköz került aktiválásra, illetve, ha egy eszközt aktiváltak több számviteli soron.</a:t>
            </a:r>
          </a:p>
          <a:p>
            <a:pPr marL="285750" lvl="0" indent="-285750">
              <a:buFont typeface="Arial" panose="020B0604020202020204" pitchFamily="34" charset="0"/>
              <a:buChar char="•"/>
            </a:pPr>
            <a:endParaRPr lang="hu-HU" dirty="0"/>
          </a:p>
        </p:txBody>
      </p:sp>
    </p:spTree>
    <p:extLst>
      <p:ext uri="{BB962C8B-B14F-4D97-AF65-F5344CB8AC3E}">
        <p14:creationId xmlns:p14="http://schemas.microsoft.com/office/powerpoint/2010/main" val="3042111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Általános gépértékelési alapelvek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pPr lvl="0"/>
            <a:r>
              <a:rPr lang="hu-HU" dirty="0"/>
              <a:t>Nagy darabszámú eszközök esetében jól működik a 85-15%-os szabály, ez azt jelenti, hogy az eszközök értékének 85%-át az eszközök darabszámának 15%-a képviseli.</a:t>
            </a:r>
          </a:p>
          <a:p>
            <a:pPr lvl="0"/>
            <a:endParaRPr lang="hu-HU" dirty="0"/>
          </a:p>
          <a:p>
            <a:pPr lvl="0"/>
            <a:r>
              <a:rPr lang="hu-HU" dirty="0"/>
              <a:t>Ez az arány a valóságban mindig az értékelendő vagyontárgyak körétől és mennyiségétől függ, de ahol az eszközök között fellelhetőek a kisértékű bútorok, szerszámok, ott biztosan alkalmazható.</a:t>
            </a:r>
          </a:p>
          <a:p>
            <a:pPr lvl="0"/>
            <a:endParaRPr lang="hu-HU" dirty="0"/>
          </a:p>
          <a:p>
            <a:pPr lvl="0"/>
            <a:r>
              <a:rPr lang="hu-HU" dirty="0"/>
              <a:t>Így gyakorlatilag kizárólag a gyártóberendezésekre koncentrálunk. Pl. egy szerszámmegmunkáló cégnél a nagyértékű berendezések biztosan a szerszámmegmunkáló gépek és kiszolgáló berendezései lesznek (megmunkálóközpontok, esztergák, síkköszörű, kompresszorok, víztisztítás stb.), a kisértékű berendezések a termelési műveleteket kiszolgáló egyéb vagyontárgyak, bútorok, gépi és kézi szerszámok, számítógépek lesznek.</a:t>
            </a:r>
          </a:p>
          <a:p>
            <a:pPr marL="285750" lvl="0" indent="-285750">
              <a:buFont typeface="Arial" panose="020B0604020202020204" pitchFamily="34" charset="0"/>
              <a:buChar char="•"/>
            </a:pPr>
            <a:endParaRPr lang="hu-HU" dirty="0"/>
          </a:p>
        </p:txBody>
      </p:sp>
    </p:spTree>
    <p:extLst>
      <p:ext uri="{BB962C8B-B14F-4D97-AF65-F5344CB8AC3E}">
        <p14:creationId xmlns:p14="http://schemas.microsoft.com/office/powerpoint/2010/main" val="37516830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Általános gépértékelési alapelvek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r>
              <a:rPr lang="hu-HU" dirty="0"/>
              <a:t>A technikai információk két úton szerezhetők be:</a:t>
            </a:r>
          </a:p>
          <a:p>
            <a:endParaRPr lang="hu-HU" dirty="0"/>
          </a:p>
          <a:p>
            <a:pPr marL="285750" lvl="0" indent="-285750">
              <a:buFont typeface="Arial" panose="020B0604020202020204" pitchFamily="34" charset="0"/>
              <a:buChar char="•"/>
            </a:pPr>
            <a:r>
              <a:rPr lang="hu-HU" dirty="0"/>
              <a:t>Közvetlenül a berendezések táblájáról, helyszíni szemle során.</a:t>
            </a:r>
          </a:p>
          <a:p>
            <a:pPr lvl="0"/>
            <a:endParaRPr lang="hu-HU" dirty="0"/>
          </a:p>
          <a:p>
            <a:pPr marL="285750" lvl="0" indent="-285750">
              <a:buFont typeface="Arial" panose="020B0604020202020204" pitchFamily="34" charset="0"/>
              <a:buChar char="•"/>
            </a:pPr>
            <a:r>
              <a:rPr lang="hu-HU" dirty="0"/>
              <a:t>Karbantartói lista formájában. A karbantartói lista esetben a helyszínen meg kell győződni a kapott adatok hitelességéről. Tehát a helyszíni szemlét mindenképpen meg kell tartani. </a:t>
            </a:r>
          </a:p>
          <a:p>
            <a:pPr marL="285750" lvl="0" indent="-285750">
              <a:buFont typeface="Arial" panose="020B0604020202020204" pitchFamily="34" charset="0"/>
              <a:buChar char="•"/>
            </a:pPr>
            <a:endParaRPr lang="hu-HU" dirty="0"/>
          </a:p>
        </p:txBody>
      </p:sp>
    </p:spTree>
    <p:extLst>
      <p:ext uri="{BB962C8B-B14F-4D97-AF65-F5344CB8AC3E}">
        <p14:creationId xmlns:p14="http://schemas.microsoft.com/office/powerpoint/2010/main" val="5368613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Helyszíni szemle praktikumai</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pPr marL="285750" lvl="0" indent="-285750">
              <a:buFont typeface="Arial" panose="020B0604020202020204" pitchFamily="34" charset="0"/>
              <a:buChar char="•"/>
            </a:pPr>
            <a:r>
              <a:rPr lang="hu-HU" dirty="0"/>
              <a:t>Szemle előtt érdemes egyeztetni az ügyféllel, hogy van-e valamilyen speciális kritériuma a technológiai helyekre történő bejutásnak – projekt </a:t>
            </a:r>
            <a:r>
              <a:rPr lang="hu-HU" dirty="0" err="1"/>
              <a:t>manager</a:t>
            </a:r>
            <a:r>
              <a:rPr lang="hu-HU" dirty="0"/>
              <a:t> feladata. (oktatás, védőfelszerelések) </a:t>
            </a:r>
          </a:p>
          <a:p>
            <a:pPr lvl="0"/>
            <a:endParaRPr lang="hu-HU" dirty="0"/>
          </a:p>
          <a:p>
            <a:pPr marL="285750" lvl="0" indent="-285750">
              <a:buFont typeface="Arial" panose="020B0604020202020204" pitchFamily="34" charset="0"/>
              <a:buChar char="•"/>
            </a:pPr>
            <a:r>
              <a:rPr lang="hu-HU" dirty="0"/>
              <a:t>Nagyon alapvető, de azért említést érdemel, hogy szemlére mindenképpen vigyünk elegendő papírt és író alkalmatosságot, ebből sosem elég. (néhány helyen ebből is speciális típust kell használni, ezeket, rendszerint a helyszínen tudják biztosítani.</a:t>
            </a:r>
          </a:p>
          <a:p>
            <a:pPr marL="285750" lvl="0" indent="-285750">
              <a:buFont typeface="Arial" panose="020B0604020202020204" pitchFamily="34" charset="0"/>
              <a:buChar char="•"/>
            </a:pPr>
            <a:endParaRPr lang="hu-HU" dirty="0"/>
          </a:p>
          <a:p>
            <a:pPr marL="285750" lvl="0" indent="-285750">
              <a:buFont typeface="Arial" panose="020B0604020202020204" pitchFamily="34" charset="0"/>
              <a:buChar char="•"/>
            </a:pPr>
            <a:r>
              <a:rPr lang="hu-HU" dirty="0"/>
              <a:t>Mindig helyi szakemberrel közösen végezzük, Ők ismerik a terepet, tudják, hol vannak veszélyes helyek, Ők ismerik a gépeket is, melyek a nagyértékűek. (pl. Bulgária – fémtisztító üzem – csak a nyomomba lépj!)</a:t>
            </a:r>
          </a:p>
          <a:p>
            <a:pPr marL="285750" lvl="0" indent="-285750">
              <a:buFont typeface="Arial" panose="020B0604020202020204" pitchFamily="34" charset="0"/>
              <a:buChar char="•"/>
            </a:pPr>
            <a:endParaRPr lang="hu-HU" dirty="0"/>
          </a:p>
          <a:p>
            <a:pPr marL="285750" lvl="0" indent="-285750">
              <a:buFont typeface="Arial" panose="020B0604020202020204" pitchFamily="34" charset="0"/>
              <a:buChar char="•"/>
            </a:pPr>
            <a:r>
              <a:rPr lang="hu-HU" dirty="0"/>
              <a:t>Gépek, berendezések és technológiák helyszíni szemléjén a mérések, méretek ellenőrzésének lehetőségei korlátozottak, ezért nem szoktunk mérni.</a:t>
            </a:r>
          </a:p>
          <a:p>
            <a:pPr marL="285750" lvl="0" indent="-285750">
              <a:buFont typeface="Arial" panose="020B0604020202020204" pitchFamily="34" charset="0"/>
              <a:buChar char="•"/>
            </a:pPr>
            <a:endParaRPr lang="hu-HU" dirty="0"/>
          </a:p>
        </p:txBody>
      </p:sp>
    </p:spTree>
    <p:extLst>
      <p:ext uri="{BB962C8B-B14F-4D97-AF65-F5344CB8AC3E}">
        <p14:creationId xmlns:p14="http://schemas.microsoft.com/office/powerpoint/2010/main" val="27202204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Helyszíni szemle praktikumai</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pPr marL="285750" lvl="0" indent="-285750">
              <a:buFont typeface="Arial" panose="020B0604020202020204" pitchFamily="34" charset="0"/>
              <a:buChar char="•"/>
            </a:pPr>
            <a:r>
              <a:rPr lang="hu-HU" dirty="0"/>
              <a:t>Ha listával megyünk, a helyszíni szemle során azonosítsuk be közösen a látogatott vagyontárgyakat. A számviteli lista nem egyértelmű a technikai embereknek, előfordul, hogy nem találják a gépet a listában, ennek több oka is lehet:</a:t>
            </a:r>
          </a:p>
          <a:p>
            <a:pPr marL="742950" lvl="1" indent="-285750">
              <a:buFont typeface="Arial" panose="020B0604020202020204" pitchFamily="34" charset="0"/>
              <a:buChar char="•"/>
            </a:pPr>
            <a:r>
              <a:rPr lang="hu-HU" dirty="0"/>
              <a:t>Nincs a listában a gép – ez kérdés a számvitel felé, hogy miért.</a:t>
            </a:r>
          </a:p>
          <a:p>
            <a:pPr marL="742950" lvl="1" indent="-285750">
              <a:buFont typeface="Arial" panose="020B0604020202020204" pitchFamily="34" charset="0"/>
              <a:buChar char="•"/>
            </a:pPr>
            <a:r>
              <a:rPr lang="hu-HU" dirty="0"/>
              <a:t>Nem felismerhető a gép neve a listában – kérdés a számvitel felé.</a:t>
            </a:r>
          </a:p>
          <a:p>
            <a:pPr marL="742950" lvl="1" indent="-285750">
              <a:buFont typeface="Arial" panose="020B0604020202020204" pitchFamily="34" charset="0"/>
              <a:buChar char="•"/>
            </a:pPr>
            <a:r>
              <a:rPr lang="hu-HU" dirty="0"/>
              <a:t>Az eszköz valamilyen projekt részeként került könyvelésre - kérdés a számvitel felé. (egy eszközszámon több eszköz is szerepel)</a:t>
            </a:r>
          </a:p>
          <a:p>
            <a:pPr marL="742950" lvl="1" indent="-285750">
              <a:buFont typeface="Arial" panose="020B0604020202020204" pitchFamily="34" charset="0"/>
              <a:buChar char="•"/>
            </a:pPr>
            <a:r>
              <a:rPr lang="hu-HU" dirty="0"/>
              <a:t>Az eszköz több számviteli soron került aktiválásra pl.: részletekben érkezett a céghez.</a:t>
            </a:r>
          </a:p>
          <a:p>
            <a:pPr lvl="1"/>
            <a:endParaRPr lang="hu-HU" dirty="0"/>
          </a:p>
          <a:p>
            <a:pPr marL="285750" lvl="0" indent="-285750">
              <a:buFont typeface="Arial" panose="020B0604020202020204" pitchFamily="34" charset="0"/>
              <a:buChar char="•"/>
            </a:pPr>
            <a:r>
              <a:rPr lang="hu-HU" dirty="0"/>
              <a:t>A gépen lévő géptáblát – ha fellelhető – fotózzuk le, vagy ha nem lehet fotózni, akkor a tartalmát jegyezzük le. Minden szükséges technikai paraméter rajta van a táblán. Nem gyakran, de előfordul, hogy a gépen van eszközazonosító a számviteli listából, mindenképpen fel kel jegyezni, ez azonnali azonosítást eredményez a számvitellel.</a:t>
            </a:r>
          </a:p>
          <a:p>
            <a:pPr marL="285750" lvl="0" indent="-285750">
              <a:buFont typeface="Arial" panose="020B0604020202020204" pitchFamily="34" charset="0"/>
              <a:buChar char="•"/>
            </a:pPr>
            <a:endParaRPr lang="hu-HU" dirty="0"/>
          </a:p>
        </p:txBody>
      </p:sp>
    </p:spTree>
    <p:extLst>
      <p:ext uri="{BB962C8B-B14F-4D97-AF65-F5344CB8AC3E}">
        <p14:creationId xmlns:p14="http://schemas.microsoft.com/office/powerpoint/2010/main" val="5843961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Helyszíni szemle praktikumai</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pPr marL="285750" lvl="0" indent="-285750">
              <a:buFont typeface="Arial" panose="020B0604020202020204" pitchFamily="34" charset="0"/>
              <a:buChar char="•"/>
            </a:pPr>
            <a:r>
              <a:rPr lang="hu-HU" dirty="0"/>
              <a:t>Ha nincs géptábla, a helyi szakemberektől kell megtudni a gép eredetét, és történetét, esetleg technikai kézikönyv van az eszközhöz.</a:t>
            </a:r>
          </a:p>
          <a:p>
            <a:pPr lvl="0"/>
            <a:endParaRPr lang="hu-HU" dirty="0"/>
          </a:p>
          <a:p>
            <a:pPr marL="285750" lvl="0" indent="-285750">
              <a:buFont typeface="Arial" panose="020B0604020202020204" pitchFamily="34" charset="0"/>
              <a:buChar char="•"/>
            </a:pPr>
            <a:r>
              <a:rPr lang="hu-HU" dirty="0"/>
              <a:t>A helyszíni szemle során az eszközök beazonosítását megkönnyíti, ha a szemle előtt a szakemberekkel megosztjuk a listát, hogy ők is tanulmányozhassák, ilyenkor kiderül, hogy esetleg hiányos-e a lista.</a:t>
            </a:r>
          </a:p>
          <a:p>
            <a:pPr lvl="0"/>
            <a:endParaRPr lang="hu-HU" dirty="0"/>
          </a:p>
          <a:p>
            <a:pPr marL="285750" lvl="0" indent="-285750">
              <a:buFont typeface="Arial" panose="020B0604020202020204" pitchFamily="34" charset="0"/>
              <a:buChar char="•"/>
            </a:pPr>
            <a:r>
              <a:rPr lang="hu-HU" dirty="0" err="1"/>
              <a:t>Process</a:t>
            </a:r>
            <a:r>
              <a:rPr lang="hu-HU" dirty="0"/>
              <a:t> jellegű üzemek esetében nem valószínű, hogy géptáblát találunk, de technológiai jele minden eszköznek van, ilyenkor az eszköz azonosítása a </a:t>
            </a:r>
            <a:r>
              <a:rPr lang="hu-HU" dirty="0" err="1"/>
              <a:t>process-hez</a:t>
            </a:r>
            <a:r>
              <a:rPr lang="hu-HU" dirty="0"/>
              <a:t> tartozó P&amp;ID (</a:t>
            </a:r>
            <a:r>
              <a:rPr lang="hu-HU" dirty="0" err="1"/>
              <a:t>Piping</a:t>
            </a:r>
            <a:r>
              <a:rPr lang="hu-HU" dirty="0"/>
              <a:t> and </a:t>
            </a:r>
            <a:r>
              <a:rPr lang="hu-HU" dirty="0" err="1"/>
              <a:t>Instrumentation</a:t>
            </a:r>
            <a:r>
              <a:rPr lang="hu-HU" dirty="0"/>
              <a:t> Diagram) alapján történhet, a számviteli információkat is érdemes megnézni, de a kettőt együtt a helyszínen nem lehet kezelni, ilyenkor a számviteli azonosítást külön, a bejárás előtt után szoktuk megtenni. A technikai információk egy része a P&amp;ID diagrammokon felelhető, a hiányzó adatok eszközkartonokról, vagy karbantartói listákból szerezhetők be.</a:t>
            </a:r>
          </a:p>
          <a:p>
            <a:pPr marL="285750" lvl="0" indent="-285750">
              <a:buFont typeface="Arial" panose="020B0604020202020204" pitchFamily="34" charset="0"/>
              <a:buChar char="•"/>
            </a:pPr>
            <a:endParaRPr lang="hu-HU" dirty="0"/>
          </a:p>
        </p:txBody>
      </p:sp>
    </p:spTree>
    <p:extLst>
      <p:ext uri="{BB962C8B-B14F-4D97-AF65-F5344CB8AC3E}">
        <p14:creationId xmlns:p14="http://schemas.microsoft.com/office/powerpoint/2010/main" val="6514199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Helyszíni szemle praktikumai</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pPr marL="285750" lvl="0" indent="-285750">
              <a:buFont typeface="Arial" panose="020B0604020202020204" pitchFamily="34" charset="0"/>
              <a:buChar char="•"/>
            </a:pPr>
            <a:r>
              <a:rPr lang="hu-HU" dirty="0"/>
              <a:t>Egyéb praktikumok, mindenképpen érdemes, ha van, gép-átnézeti rajzot kérni, ez később az irodai munkában segít a tájékozódásban.</a:t>
            </a:r>
          </a:p>
          <a:p>
            <a:pPr lvl="0"/>
            <a:endParaRPr lang="hu-HU" dirty="0"/>
          </a:p>
          <a:p>
            <a:pPr marL="285750" lvl="0" indent="-285750">
              <a:buFont typeface="Arial" panose="020B0604020202020204" pitchFamily="34" charset="0"/>
              <a:buChar char="•"/>
            </a:pPr>
            <a:r>
              <a:rPr lang="hu-HU" dirty="0"/>
              <a:t>Ha szabad fotókat készíteni, akkor a későbbi azonosíthatóság miatt érdemes az egyes gépek fotóit egy jelölő fotóval elválasztani. Ez lehet egy jegyzet a füzetben, számviteli azonosító a listából </a:t>
            </a:r>
            <a:r>
              <a:rPr lang="hu-HU" dirty="0" err="1"/>
              <a:t>stb</a:t>
            </a:r>
            <a:r>
              <a:rPr lang="hu-HU" dirty="0"/>
              <a:t>… .</a:t>
            </a:r>
          </a:p>
          <a:p>
            <a:pPr lvl="0"/>
            <a:endParaRPr lang="hu-HU" dirty="0"/>
          </a:p>
          <a:p>
            <a:pPr marL="285750" lvl="0" indent="-285750">
              <a:buFont typeface="Arial" panose="020B0604020202020204" pitchFamily="34" charset="0"/>
              <a:buChar char="•"/>
            </a:pPr>
            <a:r>
              <a:rPr lang="hu-HU" dirty="0"/>
              <a:t>Egyéb praktikumok? </a:t>
            </a:r>
          </a:p>
          <a:p>
            <a:pPr marL="285750" lvl="0" indent="-285750">
              <a:buFont typeface="Arial" panose="020B0604020202020204" pitchFamily="34" charset="0"/>
              <a:buChar char="•"/>
            </a:pPr>
            <a:endParaRPr lang="hu-HU" dirty="0"/>
          </a:p>
        </p:txBody>
      </p:sp>
    </p:spTree>
    <p:extLst>
      <p:ext uri="{BB962C8B-B14F-4D97-AF65-F5344CB8AC3E}">
        <p14:creationId xmlns:p14="http://schemas.microsoft.com/office/powerpoint/2010/main" val="36661677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Speciális praktikumok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pPr marL="285750" indent="-285750">
              <a:buFont typeface="Arial" panose="020B0604020202020204" pitchFamily="34" charset="0"/>
              <a:buChar char="•"/>
            </a:pPr>
            <a:r>
              <a:rPr lang="hu-HU" dirty="0"/>
              <a:t>Természetesen vannak olyan esetek, illetve cégek, ahol sajátságos könyvelési metodika mentén történik az eszközök aktiválása pl.:</a:t>
            </a:r>
          </a:p>
          <a:p>
            <a:pPr marL="742950" lvl="1" indent="-285750">
              <a:buFont typeface="Arial" panose="020B0604020202020204" pitchFamily="34" charset="0"/>
              <a:buChar char="•"/>
            </a:pPr>
            <a:r>
              <a:rPr lang="hu-HU" dirty="0"/>
              <a:t>egy számviteli soron kizárólag egy típusú eszköz és annak sok fajtája található, de ezek mennyiségi paraméterei nem olvashatók ki.</a:t>
            </a:r>
          </a:p>
          <a:p>
            <a:pPr marL="742950" lvl="1" indent="-285750">
              <a:buFont typeface="Arial" panose="020B0604020202020204" pitchFamily="34" charset="0"/>
              <a:buChar char="•"/>
            </a:pPr>
            <a:r>
              <a:rPr lang="hu-HU" dirty="0"/>
              <a:t>Teljes technológiát könyvelnek le egy soron, mert egy beszállító, egy számlával szállította.</a:t>
            </a:r>
          </a:p>
          <a:p>
            <a:endParaRPr lang="hu-HU" dirty="0"/>
          </a:p>
          <a:p>
            <a:r>
              <a:rPr lang="hu-HU" dirty="0"/>
              <a:t>Ilyen esetekben egyedi szemlére és értékelési folyamatra van szükség. </a:t>
            </a:r>
            <a:r>
              <a:rPr lang="hu-HU" dirty="0" err="1"/>
              <a:t>Battery</a:t>
            </a:r>
            <a:r>
              <a:rPr lang="hu-HU" dirty="0"/>
              <a:t> limit; P&amp;ID – esettanulmány. (példa szóban)</a:t>
            </a:r>
          </a:p>
          <a:p>
            <a:pPr marL="285750" lvl="0" indent="-285750">
              <a:buFont typeface="Arial" panose="020B0604020202020204" pitchFamily="34" charset="0"/>
              <a:buChar char="•"/>
            </a:pPr>
            <a:endParaRPr lang="hu-HU" dirty="0"/>
          </a:p>
        </p:txBody>
      </p:sp>
    </p:spTree>
    <p:extLst>
      <p:ext uri="{BB962C8B-B14F-4D97-AF65-F5344CB8AC3E}">
        <p14:creationId xmlns:p14="http://schemas.microsoft.com/office/powerpoint/2010/main" val="2173204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51EEF990-41DD-42F9-94B6-7C3A9CE23BE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en-US" b="1" kern="1200">
                <a:solidFill>
                  <a:schemeClr val="tx1"/>
                </a:solidFill>
                <a:latin typeface="+mj-lt"/>
                <a:ea typeface="+mj-ea"/>
                <a:cs typeface="+mj-cs"/>
              </a:rPr>
              <a:t>Bevezetés</a:t>
            </a:r>
            <a:endParaRPr lang="en-US" kern="1200">
              <a:solidFill>
                <a:schemeClr val="tx1"/>
              </a:solidFill>
              <a:latin typeface="+mj-lt"/>
              <a:ea typeface="+mj-ea"/>
              <a:cs typeface="+mj-cs"/>
            </a:endParaRP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a:bodyPr>
          <a:lstStyle/>
          <a:p>
            <a:r>
              <a:rPr lang="hu-HU" dirty="0"/>
              <a:t>Berszán Tamás gépész vagyonértékelő vagyok, 2000-óta végzek technológia alapú vagyonértékeléseket Magyarországon, Európában és Közel-Keleten. Szakképesítésem, műanyagfeldolgozó gépészmérnök és a vagyonértékelési szakmán belül felsőfokú ingatlanértékelő. Vagyonértékelést mint szakmát a volt American </a:t>
            </a:r>
            <a:r>
              <a:rPr lang="hu-HU" dirty="0" err="1"/>
              <a:t>Appraisal</a:t>
            </a:r>
            <a:r>
              <a:rPr lang="hu-HU" dirty="0"/>
              <a:t> Kft.-nél kezdtem el gyakorolni, itt is ismertem meg, jelenleg az American </a:t>
            </a:r>
            <a:r>
              <a:rPr lang="hu-HU" dirty="0" err="1"/>
              <a:t>Appraisal</a:t>
            </a:r>
            <a:r>
              <a:rPr lang="hu-HU" dirty="0"/>
              <a:t> Kft. jogutójaként működő Grant Thornton Valuation Kft.-nél tevékenykedem.</a:t>
            </a:r>
          </a:p>
          <a:p>
            <a:endParaRPr lang="hu-HU" dirty="0"/>
          </a:p>
          <a:p>
            <a:r>
              <a:rPr lang="hu-HU" dirty="0"/>
              <a:t>Gyakorlatomban a vagyonértékelések széles körével találkoztam, ennek kapcsán, elméleti és gyakorlati tapasztalataimat osztom meg Önökkel.</a:t>
            </a:r>
          </a:p>
          <a:p>
            <a:pPr indent="-228600">
              <a:lnSpc>
                <a:spcPct val="90000"/>
              </a:lnSpc>
              <a:spcAft>
                <a:spcPts val="600"/>
              </a:spcAft>
              <a:buFont typeface="Arial" panose="020B0604020202020204" pitchFamily="34" charset="0"/>
              <a:buChar char="•"/>
            </a:pPr>
            <a:endParaRPr lang="en-US" sz="1500" dirty="0"/>
          </a:p>
        </p:txBody>
      </p:sp>
    </p:spTree>
    <p:extLst>
      <p:ext uri="{BB962C8B-B14F-4D97-AF65-F5344CB8AC3E}">
        <p14:creationId xmlns:p14="http://schemas.microsoft.com/office/powerpoint/2010/main" val="4631880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Speciális praktikumok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r>
              <a:rPr lang="hu-HU" dirty="0"/>
              <a:t>A vagyonértékelés során találkozunk olyan esetekkel, amelyek egyértelműnek tűnnek, de a megküldött adatok tükrében lehetnek problémás területek pl.:</a:t>
            </a:r>
          </a:p>
          <a:p>
            <a:endParaRPr lang="hu-HU" dirty="0"/>
          </a:p>
          <a:p>
            <a:pPr marL="285750" lvl="0" indent="-285750">
              <a:buFont typeface="Arial" panose="020B0604020202020204" pitchFamily="34" charset="0"/>
              <a:buChar char="•"/>
            </a:pPr>
            <a:r>
              <a:rPr lang="hu-HU" dirty="0"/>
              <a:t>Hol kezdődik a gép, és hol az ingatlan? Számvitelben jól elhatárolódik 12 és 13, 14-es főkönyvek, a gyakorlatban nem egyértelmű – gépalapok. Példák?</a:t>
            </a:r>
          </a:p>
          <a:p>
            <a:pPr lvl="0"/>
            <a:endParaRPr lang="hu-HU" dirty="0"/>
          </a:p>
          <a:p>
            <a:pPr marL="285750" indent="-285750">
              <a:buFont typeface="Arial" panose="020B0604020202020204" pitchFamily="34" charset="0"/>
              <a:buChar char="•"/>
            </a:pPr>
            <a:r>
              <a:rPr lang="hu-HU" i="1" dirty="0"/>
              <a:t>Eszközértékelés felosztása, (ez inkább irányítási feladat, de nagyon fontos) történhet ingatlan/gép alapon, bonyolultabb esetekben (ahol keveredés van) célszerűbb teljes eszközcsoportokat delegálni, pl.: távvezetékek, erőművek, </a:t>
            </a:r>
            <a:r>
              <a:rPr lang="hu-HU" i="1" dirty="0" err="1"/>
              <a:t>process</a:t>
            </a:r>
            <a:r>
              <a:rPr lang="hu-HU" i="1" dirty="0"/>
              <a:t>-ek - folyamatok – savgyár, finomító stb. </a:t>
            </a:r>
            <a:r>
              <a:rPr lang="hu-HU" i="1" dirty="0" err="1"/>
              <a:t>Battery</a:t>
            </a:r>
            <a:r>
              <a:rPr lang="hu-HU" i="1" dirty="0"/>
              <a:t> limit alkalmazása.</a:t>
            </a:r>
            <a:endParaRPr lang="hu-HU" dirty="0"/>
          </a:p>
          <a:p>
            <a:r>
              <a:rPr lang="hu-HU" i="1" dirty="0"/>
              <a:t> </a:t>
            </a:r>
            <a:endParaRPr lang="hu-HU" dirty="0"/>
          </a:p>
          <a:p>
            <a:pPr marL="285750" lvl="0" indent="-285750">
              <a:buFont typeface="Arial" panose="020B0604020202020204" pitchFamily="34" charset="0"/>
              <a:buChar char="•"/>
            </a:pPr>
            <a:r>
              <a:rPr lang="hu-HU" dirty="0"/>
              <a:t>Immateriális javak nagy értéket képviselhetnek egy automata gép esetében? Értékelhető külön? (megmunkáló központ – server) Példák?</a:t>
            </a:r>
          </a:p>
          <a:p>
            <a:pPr marL="285750" lvl="0" indent="-285750">
              <a:buFont typeface="Arial" panose="020B0604020202020204" pitchFamily="34" charset="0"/>
              <a:buChar char="•"/>
            </a:pPr>
            <a:endParaRPr lang="hu-HU" dirty="0"/>
          </a:p>
        </p:txBody>
      </p:sp>
    </p:spTree>
    <p:extLst>
      <p:ext uri="{BB962C8B-B14F-4D97-AF65-F5344CB8AC3E}">
        <p14:creationId xmlns:p14="http://schemas.microsoft.com/office/powerpoint/2010/main" val="14009938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Értékdefiníciók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fontScale="92500" lnSpcReduction="10000"/>
          </a:bodyPr>
          <a:lstStyle/>
          <a:p>
            <a:r>
              <a:rPr lang="hu-HU" dirty="0"/>
              <a:t>Az előzőekben tárgyalt értékelési folyamatokban szereplő és az értékelés céljához szorosan hozzátartozó, továbbá az általunk leggyakrabban használt (Grant </a:t>
            </a:r>
            <a:r>
              <a:rPr lang="hu-HU" dirty="0" err="1"/>
              <a:t>Thorton</a:t>
            </a:r>
            <a:r>
              <a:rPr lang="hu-HU" dirty="0"/>
              <a:t> Valuation Kft.) értékdefiníciók az alábbiak (forrás </a:t>
            </a:r>
            <a:r>
              <a:rPr lang="hu-HU" dirty="0" err="1"/>
              <a:t>Valuing</a:t>
            </a:r>
            <a:r>
              <a:rPr lang="hu-HU" dirty="0"/>
              <a:t> </a:t>
            </a:r>
            <a:r>
              <a:rPr lang="hu-HU" dirty="0" err="1"/>
              <a:t>Machinery</a:t>
            </a:r>
            <a:r>
              <a:rPr lang="hu-HU" dirty="0"/>
              <a:t> and </a:t>
            </a:r>
            <a:r>
              <a:rPr lang="hu-HU" dirty="0" err="1"/>
              <a:t>Equipment</a:t>
            </a:r>
            <a:r>
              <a:rPr lang="hu-HU" dirty="0"/>
              <a:t>):</a:t>
            </a:r>
          </a:p>
          <a:p>
            <a:r>
              <a:rPr lang="hu-HU" dirty="0"/>
              <a:t> </a:t>
            </a:r>
          </a:p>
          <a:p>
            <a:r>
              <a:rPr lang="hu-HU" dirty="0"/>
              <a:t>Új értékek:</a:t>
            </a:r>
          </a:p>
          <a:p>
            <a:r>
              <a:rPr lang="hu-HU" dirty="0"/>
              <a:t> </a:t>
            </a:r>
          </a:p>
          <a:p>
            <a:r>
              <a:rPr lang="hu-HU" dirty="0"/>
              <a:t>Az </a:t>
            </a:r>
            <a:r>
              <a:rPr lang="hu-HU" b="1" i="1" dirty="0"/>
              <a:t>újraelőállítási költség</a:t>
            </a:r>
            <a:r>
              <a:rPr lang="hu-HU" dirty="0"/>
              <a:t> az ugyanolyan vagyontárgy előállításának vagy felépítésének költsége, folyó áron számítva, ugyanolyan anyagok, építési, gyártási szabványok, tervek, elrendezés, ugyanolyan munkaerő alkalmazásával. A költség ezen becsült összege tartalmazza az anyagok, építési költségek, munkaerő, illetve berendezések, a vállalkozói rezsiköltség, nyereség és munkadíj napi piaci árát.</a:t>
            </a:r>
          </a:p>
          <a:p>
            <a:endParaRPr lang="hu-HU" dirty="0"/>
          </a:p>
          <a:p>
            <a:r>
              <a:rPr lang="hu-HU" dirty="0"/>
              <a:t>A </a:t>
            </a:r>
            <a:r>
              <a:rPr lang="hu-HU" b="1" i="1" dirty="0"/>
              <a:t>helyettesítési költség</a:t>
            </a:r>
            <a:r>
              <a:rPr lang="hu-HU" dirty="0"/>
              <a:t> egy hasonló és tulajdonságaiban az értékelendő vagyontárgyhoz legközelebb álló vagyontárgy előállításának vagy felépítésének költsége, folyó áron számítva, modern anyagok, a kornak megfelelő építési, gyártási szabványok, tervek, elrendezés és munkaerő alkalmazásával. A költség ezen becsült összege tartalmazza az anyagok, építési költségek, munkaerő, illetve berendezések, a vállalkozói rezsiköltség, nyereség és munkadíj napi piaci árát.</a:t>
            </a:r>
          </a:p>
          <a:p>
            <a:r>
              <a:rPr lang="hu-HU" dirty="0"/>
              <a:t> </a:t>
            </a:r>
          </a:p>
          <a:p>
            <a:pPr marL="285750" lvl="0" indent="-285750">
              <a:buFont typeface="Arial" panose="020B0604020202020204" pitchFamily="34" charset="0"/>
              <a:buChar char="•"/>
            </a:pPr>
            <a:endParaRPr lang="hu-HU" dirty="0"/>
          </a:p>
        </p:txBody>
      </p:sp>
    </p:spTree>
    <p:extLst>
      <p:ext uri="{BB962C8B-B14F-4D97-AF65-F5344CB8AC3E}">
        <p14:creationId xmlns:p14="http://schemas.microsoft.com/office/powerpoint/2010/main" val="7420258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Értékdefiníciók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fontScale="92500" lnSpcReduction="10000"/>
          </a:bodyPr>
          <a:lstStyle/>
          <a:p>
            <a:r>
              <a:rPr lang="hu-HU" dirty="0"/>
              <a:t>Piaci értékek:</a:t>
            </a:r>
          </a:p>
          <a:p>
            <a:endParaRPr lang="hu-HU" dirty="0"/>
          </a:p>
          <a:p>
            <a:r>
              <a:rPr lang="hu-HU" dirty="0"/>
              <a:t>A </a:t>
            </a:r>
            <a:r>
              <a:rPr lang="hu-HU" b="1" i="1" dirty="0"/>
              <a:t>Piaci Érték</a:t>
            </a:r>
            <a:r>
              <a:rPr lang="hu-HU" dirty="0"/>
              <a:t> az a becsült összeg, melyért a vagyontárgy az értékelés napján gazdát cserélhet, egy határozott szándékot mutató eladó és egy tőle független határozott szándékot mutató vásárló között, szokásos piaci feltételek szerint és megfelelő értékesítési időtartamot követően, ahol a felek jól informáltan, körültekintően és kényszertől mentesen járnak el.</a:t>
            </a:r>
          </a:p>
          <a:p>
            <a:endParaRPr lang="hu-HU" dirty="0"/>
          </a:p>
          <a:p>
            <a:r>
              <a:rPr lang="hu-HU" dirty="0"/>
              <a:t>A </a:t>
            </a:r>
            <a:r>
              <a:rPr lang="hu-HU" b="1" i="1" dirty="0"/>
              <a:t>tiszta tulajdonjogú</a:t>
            </a:r>
            <a:r>
              <a:rPr lang="hu-HU" dirty="0"/>
              <a:t> vagyontárgy meghatározható, mint az az abszolút vagyon, amely mentes minden vagyonértékű jogtól, de alárendelt az állami kisajátítási jog korlátozásainak és adózásnak.</a:t>
            </a:r>
          </a:p>
          <a:p>
            <a:endParaRPr lang="hu-HU" dirty="0"/>
          </a:p>
          <a:p>
            <a:r>
              <a:rPr lang="hu-HU" dirty="0"/>
              <a:t>A piaci értéknek a </a:t>
            </a:r>
            <a:r>
              <a:rPr lang="hu-HU" b="1" i="1" dirty="0"/>
              <a:t>folyamatos használat</a:t>
            </a:r>
            <a:r>
              <a:rPr lang="hu-HU" dirty="0"/>
              <a:t> feltételezése alapján történő meghatározásánál abból indulunk ki, hogy mind a vevőnek, mind az eladónak szándékában áll a vagyontárgy megtartása annak jelenlegi telephelyén, a jelenleg folytatott tevékenység részeként. A folyamatos használat feltételezésével megállapított piaci érték nem képviseli azt az összeget, amely a vagyontárgy esetleges darabonkénti piaci értékesítéséből, vagy annak, a jelenlegitől eltérő működtetéséből lenne realizálható.</a:t>
            </a:r>
          </a:p>
        </p:txBody>
      </p:sp>
    </p:spTree>
    <p:extLst>
      <p:ext uri="{BB962C8B-B14F-4D97-AF65-F5344CB8AC3E}">
        <p14:creationId xmlns:p14="http://schemas.microsoft.com/office/powerpoint/2010/main" val="40849596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Értékdefiníciók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fontScale="92500" lnSpcReduction="20000"/>
          </a:bodyPr>
          <a:lstStyle/>
          <a:p>
            <a:r>
              <a:rPr lang="hu-HU" dirty="0"/>
              <a:t>Piaci értékek:</a:t>
            </a:r>
          </a:p>
          <a:p>
            <a:endParaRPr lang="hu-HU" dirty="0"/>
          </a:p>
          <a:p>
            <a:r>
              <a:rPr lang="hu-HU" dirty="0"/>
              <a:t>A </a:t>
            </a:r>
            <a:r>
              <a:rPr lang="hu-HU" b="1" i="1" dirty="0"/>
              <a:t>Kényszerértékesítési (Likvidációs) Érték</a:t>
            </a:r>
            <a:r>
              <a:rPr lang="hu-HU" i="1" dirty="0"/>
              <a:t> </a:t>
            </a:r>
            <a:r>
              <a:rPr lang="hu-HU" dirty="0"/>
              <a:t>különleges feltételezésen alapuló és a Nemzeti értékelési gyakorlatban, hitelfedezeti értékeléseknél használt fogalom. Olyan érték, melyen a vagyontárgy az ügyfél nemfizetése esetén – kényszerértékesítés során – a kapcsolódó ráfordításokat is figyelembe véve, viszonylag rövid időn belül (eszköztől függően ½-2 év) értékesíthető.</a:t>
            </a:r>
          </a:p>
          <a:p>
            <a:endParaRPr lang="hu-HU" dirty="0"/>
          </a:p>
          <a:p>
            <a:r>
              <a:rPr lang="hu-HU" dirty="0"/>
              <a:t>Az </a:t>
            </a:r>
            <a:r>
              <a:rPr lang="hu-HU" b="1" i="1" dirty="0"/>
              <a:t>Erőltetett kényszerértékesítési (Erőltetett Likvidációs) Érték</a:t>
            </a:r>
            <a:r>
              <a:rPr lang="hu-HU" dirty="0"/>
              <a:t> különleges feltételezésen alapuló és a Nemzeti értékelési gyakorlatban, hitelfedezeti értékeléseknél használt fogalom. Olyan érték, melyen a vagyontárgy az ügyfél nemfizetése esetén – kényszerértékesítés során – a kapcsolódó ráfordításokat is figyelembe véve, egyben, ahogy és ahol van alapon viszonylag rövid időn belül (technológiától függően ½-2 év) értékesíthető.</a:t>
            </a:r>
          </a:p>
          <a:p>
            <a:endParaRPr lang="hu-HU" dirty="0"/>
          </a:p>
          <a:p>
            <a:r>
              <a:rPr lang="hu-HU" b="1" i="1" dirty="0"/>
              <a:t>Kényszerértékesítési (Likvidációs) Érték, ahol van-ahogy van alapon</a:t>
            </a:r>
            <a:r>
              <a:rPr lang="hu-HU" b="1" dirty="0"/>
              <a:t> </a:t>
            </a:r>
            <a:r>
              <a:rPr lang="hu-HU" dirty="0"/>
              <a:t>különleges feltételezésen alapuló fogalom. Olyan érték, melyen a vagyontárgyakat, tipikusan nem működő gyárak és üzemek az ügyfél nemfizetése esetén – kényszerértékesítés során – a kapcsolódó ráfordításokat is figyelembe véve, a kényszerértékesítésnél rövidebb időn belül (eszköztől függően ½-1 év) értékesíthető.</a:t>
            </a:r>
          </a:p>
        </p:txBody>
      </p:sp>
    </p:spTree>
    <p:extLst>
      <p:ext uri="{BB962C8B-B14F-4D97-AF65-F5344CB8AC3E}">
        <p14:creationId xmlns:p14="http://schemas.microsoft.com/office/powerpoint/2010/main" val="7982782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Értékdefiníciók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r>
              <a:rPr lang="hu-HU" dirty="0"/>
              <a:t>Piaci értékek:</a:t>
            </a:r>
          </a:p>
          <a:p>
            <a:endParaRPr lang="hu-HU" dirty="0"/>
          </a:p>
          <a:p>
            <a:r>
              <a:rPr lang="hu-HU" dirty="0"/>
              <a:t>A </a:t>
            </a:r>
            <a:r>
              <a:rPr lang="hu-HU" b="1" i="1" dirty="0"/>
              <a:t>Hulladék érték</a:t>
            </a:r>
            <a:r>
              <a:rPr lang="hu-HU" dirty="0"/>
              <a:t> úgy határozható meg, mint az az összeg, amely a további hulladékként történő hasznosítás céljából szétszerelt vagyontárgy egészben vagy részben történő értékesítéséből realizálható lehet. A nettó hulladékérték nem tartalmazza a tulajdonos értékesítéshez kapcsolódó költségeit.</a:t>
            </a:r>
          </a:p>
          <a:p>
            <a:endParaRPr lang="hu-HU" dirty="0"/>
          </a:p>
          <a:p>
            <a:r>
              <a:rPr lang="hu-HU" dirty="0"/>
              <a:t>Ezek a definíciók nem az egyedül elfogadott definíciók, különböző szabványok különböző definíciókat használnak (ASA, IAS, IFRS, RICS, IVS) lényegüket tekintve véleményem szerint azonosak. És mivel előírás, illetve törvényi kötelezettség nincs arra vonatkozólag, hogy mit használjon a gépértékelő, mindig az adott vagyonértékelési feladat követelményeinek megfelelően kell a fogalmakat használni és kiválasztani.</a:t>
            </a:r>
          </a:p>
          <a:p>
            <a:r>
              <a:rPr lang="hu-HU" dirty="0"/>
              <a:t> </a:t>
            </a:r>
          </a:p>
        </p:txBody>
      </p:sp>
    </p:spTree>
    <p:extLst>
      <p:ext uri="{BB962C8B-B14F-4D97-AF65-F5344CB8AC3E}">
        <p14:creationId xmlns:p14="http://schemas.microsoft.com/office/powerpoint/2010/main" val="671735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Értékelési metodikák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r>
              <a:rPr lang="hu-HU" dirty="0"/>
              <a:t>Mint minden vagyontárgyat, a gépeket és berendezéseket is három nemzetközileg is elfogadott módszer szerint lehet értékelni, jelenleg a következő definíciók szerint használjuk a módszereket:</a:t>
            </a:r>
          </a:p>
          <a:p>
            <a:r>
              <a:rPr lang="hu-HU" dirty="0"/>
              <a:t> </a:t>
            </a:r>
          </a:p>
          <a:p>
            <a:pPr marL="285750" indent="-285750">
              <a:buFont typeface="Arial" panose="020B0604020202020204" pitchFamily="34" charset="0"/>
              <a:buChar char="•"/>
            </a:pPr>
            <a:r>
              <a:rPr lang="hu-HU" b="1" dirty="0"/>
              <a:t>A költség-megközelítés</a:t>
            </a:r>
            <a:r>
              <a:rPr lang="hu-HU" dirty="0"/>
              <a:t> az értéket azon közgazdasági elvre alapozó módszer, amely szerint a vevő nem hajlandó magasabb árat fizetni egy adott eszközért, mint amelyért – vásárlás vagy építés által – egy másik, hasznosíthatóság tekintetében azonos eszközt kaphatna. A költség-megközelítés az értékelt vagyon újraelőállításának, létrehozásának vagy helyettesítésének költségeit veszi figyelembe. Ebből az összegből levonásra kerül az akár fizikai, funkcionális vagy gazdasági okokból eredő amortizációs, akár elavulási értékcsökkenés. A költség megközelítés módszerében elfogadott avulási tényezők az alábbiak:</a:t>
            </a:r>
          </a:p>
        </p:txBody>
      </p:sp>
    </p:spTree>
    <p:extLst>
      <p:ext uri="{BB962C8B-B14F-4D97-AF65-F5344CB8AC3E}">
        <p14:creationId xmlns:p14="http://schemas.microsoft.com/office/powerpoint/2010/main" val="28149416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Értékelési metodikák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fontScale="92500"/>
          </a:bodyPr>
          <a:lstStyle/>
          <a:p>
            <a:pPr marL="742950" lvl="1" indent="-285750">
              <a:buFont typeface="Arial" panose="020B0604020202020204" pitchFamily="34" charset="0"/>
              <a:buChar char="•"/>
            </a:pPr>
            <a:r>
              <a:rPr lang="hu-HU" i="1" dirty="0"/>
              <a:t>Fizikai avulás:</a:t>
            </a:r>
            <a:r>
              <a:rPr lang="hu-HU" dirty="0"/>
              <a:t> A működés során fellépő kopás és </a:t>
            </a:r>
            <a:r>
              <a:rPr lang="hu-HU" dirty="0" err="1"/>
              <a:t>elhasználódás</a:t>
            </a:r>
            <a:r>
              <a:rPr lang="hu-HU" dirty="0"/>
              <a:t>, valamint a természet elemeinek hatása következtében fellépő értékcsökkenés.</a:t>
            </a:r>
          </a:p>
          <a:p>
            <a:pPr marL="742950" lvl="1" indent="-285750">
              <a:buFont typeface="Arial" panose="020B0604020202020204" pitchFamily="34" charset="0"/>
              <a:buChar char="•"/>
            </a:pPr>
            <a:r>
              <a:rPr lang="hu-HU" i="1" dirty="0"/>
              <a:t>Funkcionális avulás:</a:t>
            </a:r>
            <a:r>
              <a:rPr lang="hu-HU" dirty="0"/>
              <a:t> Ez az értékcsökkenés általában a módszerek, tervezés, helyszínrajz, anyagfelhasználás, illetve technológia fejlődése következtében lép fel, és az adott vagyontárgy esetében elégtelenséget, többletkapacitást, felesleges részegységeket, hiányos energia-ellátottságot, vagy többlet működési költségeket eredményez.</a:t>
            </a:r>
          </a:p>
          <a:p>
            <a:pPr marL="742950" lvl="1" indent="-285750">
              <a:buFont typeface="Arial" panose="020B0604020202020204" pitchFamily="34" charset="0"/>
              <a:buChar char="•"/>
            </a:pPr>
            <a:r>
              <a:rPr lang="hu-HU" i="1" dirty="0"/>
              <a:t>Gazdasági avulás:</a:t>
            </a:r>
            <a:r>
              <a:rPr lang="hu-HU" dirty="0"/>
              <a:t> A gazdasági elavulás a vagyontárgyon kívülálló befolyásoló tényezőkben bekövetkezett változások. Az okok között szerepelhetnek a vagyontárgy iránti csökkent kereslet; a nyersanyagok, munkaerő, közmű vagy szállítási költségek növekedése; valamint törvényhozási és környezetvédelmi szempontok.</a:t>
            </a:r>
          </a:p>
          <a:p>
            <a:pPr marL="742950" lvl="1" indent="-285750">
              <a:buFont typeface="Arial" panose="020B0604020202020204" pitchFamily="34" charset="0"/>
              <a:buChar char="•"/>
            </a:pPr>
            <a:r>
              <a:rPr lang="hu-HU" i="1" dirty="0"/>
              <a:t>Technológiai avultság:</a:t>
            </a:r>
            <a:r>
              <a:rPr lang="hu-HU" dirty="0"/>
              <a:t> újabban kerül egyre gyakrabban előtérbe, a Funkcionális avultságtól megkülönböztetés és hangsúlyozás végett. Főleg, a vagyontárgyaknak egy adott technológiában való használhatóságát jelenti. Ennek megfelelően egy technológia megszűnésével együtt a vagyontárgy használhatósága is csökken illetve korlátozódik az adott technológiára.</a:t>
            </a:r>
          </a:p>
        </p:txBody>
      </p:sp>
    </p:spTree>
    <p:extLst>
      <p:ext uri="{BB962C8B-B14F-4D97-AF65-F5344CB8AC3E}">
        <p14:creationId xmlns:p14="http://schemas.microsoft.com/office/powerpoint/2010/main" val="3649500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Értékelési metodikák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fontScale="85000" lnSpcReduction="10000"/>
          </a:bodyPr>
          <a:lstStyle/>
          <a:p>
            <a:pPr lvl="0"/>
            <a:r>
              <a:rPr lang="hu-HU" b="1" dirty="0"/>
              <a:t>Az összehasonlító-megközelítés</a:t>
            </a:r>
            <a:r>
              <a:rPr lang="hu-HU" dirty="0"/>
              <a:t> az értéket az adott eszközzel azonos vagy ahhoz hasonló, ismert árú eszközökkel való összehasonlítással meghatározó módszer. A piaci-összehasonlító módszer alkalmazásánál, a piacon a közelmúltban eladott, illetve értékesítésre felkínált vagyontárgyakat elemezzük, és összehasonlítjuk az érték-megállapítás tárgyát képező vagyontárggyal. Az összehasonlítás alapját képező vagyontárgyak piaci árát korrigáljuk, az olyan tényezőkülönbségek kiküszöbölésére, mint az értékesítés időpontja; elhelyezkedés; a fejlesztések mérete, jellege, állaga és kora, valamint az adott eszközre jellemző további tényezők, hogy az így becsült érték tükrözze az értékelt vagyontárgynak az összehasonlító vagyontárgyhoz viszonyított állagát és hasznosíthatóságát.</a:t>
            </a:r>
          </a:p>
          <a:p>
            <a:r>
              <a:rPr lang="hu-HU" dirty="0"/>
              <a:t> </a:t>
            </a:r>
          </a:p>
          <a:p>
            <a:pPr lvl="0"/>
            <a:r>
              <a:rPr lang="hu-HU" b="1" dirty="0"/>
              <a:t>A jövedelem-megközelítés</a:t>
            </a:r>
            <a:r>
              <a:rPr lang="hu-HU" dirty="0"/>
              <a:t> az értéket a jövőbeni pénzáramlások aktuális tőkeértékre való átalakításával meghatározó módszer. A vagyontárgyak jövedelemtermelő képességük és várható értéknövekedésük alapján is értékelhetők. Ezért egy vagyontárgy azon képességének elemzése, hogy a befektetett tőkére megfelelő megtérülést tud-e biztosítani, fontos eszköz az érték meghatározásánál. A jövedelem-megközelítés alkalmazásánál az értékbecslést úgy végezzük, hogy tőkésítjük a várható nettó jövedelmeket egy olyan rátával, amely arányban áll a vagyontárgy tulajdonjogához társuló befektetési kockázattal. Ez a megközelítés adja a legmegbízhatóbb becslést egy jövedelemtermelő képességgel rendelkező vagyontárgy esetében.</a:t>
            </a:r>
          </a:p>
          <a:p>
            <a:r>
              <a:rPr lang="hu-HU" dirty="0"/>
              <a:t> </a:t>
            </a:r>
          </a:p>
        </p:txBody>
      </p:sp>
    </p:spTree>
    <p:extLst>
      <p:ext uri="{BB962C8B-B14F-4D97-AF65-F5344CB8AC3E}">
        <p14:creationId xmlns:p14="http://schemas.microsoft.com/office/powerpoint/2010/main" val="34376509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Értékelési metodikák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pPr lvl="0"/>
            <a:r>
              <a:rPr lang="hu-HU" dirty="0"/>
              <a:t>A </a:t>
            </a:r>
            <a:r>
              <a:rPr lang="hu-HU" b="1" dirty="0"/>
              <a:t>jövedelem megközelítés (</a:t>
            </a:r>
            <a:r>
              <a:rPr lang="hu-HU" b="1" dirty="0" err="1"/>
              <a:t>Discounted</a:t>
            </a:r>
            <a:r>
              <a:rPr lang="hu-HU" b="1" dirty="0"/>
              <a:t> Cash Flow) DCF módszerének</a:t>
            </a:r>
            <a:r>
              <a:rPr lang="hu-HU" dirty="0"/>
              <a:t> alkalmazásánál becsléseket készítünk a tulajdonjog alapján elérhető gazdasági előnyökre, bevételekre vonatkozóan. Ezeket az összegeket a diszkontálási és tőkésítési technika alkalmazásával nettó jelenértékre alakítjuk át.</a:t>
            </a:r>
          </a:p>
          <a:p>
            <a:pPr lvl="0"/>
            <a:endParaRPr lang="hu-HU" dirty="0"/>
          </a:p>
          <a:p>
            <a:pPr lvl="0"/>
            <a:r>
              <a:rPr lang="hu-HU" dirty="0"/>
              <a:t>A </a:t>
            </a:r>
            <a:r>
              <a:rPr lang="hu-HU" b="1" dirty="0" err="1"/>
              <a:t>battery</a:t>
            </a:r>
            <a:r>
              <a:rPr lang="hu-HU" b="1" dirty="0"/>
              <a:t> limit</a:t>
            </a:r>
            <a:r>
              <a:rPr lang="hu-HU" dirty="0"/>
              <a:t> alkalmazása a gyártási technológia kapacitásának figyelembevételével, a gyár beruházási költségein alapul. A piaci beruházási költségeket vetíti vissza az értékelendő vagyontárgy kapacitására, amellyel megkapjuk a vagyontárgy újraelőállítási értékeit. A </a:t>
            </a:r>
            <a:r>
              <a:rPr lang="hu-HU" dirty="0" err="1"/>
              <a:t>battery</a:t>
            </a:r>
            <a:r>
              <a:rPr lang="hu-HU" dirty="0"/>
              <a:t> limit számítás nem tartalmazza a technológia felépítéséhez szükséges földterületet, és a közvetlenül nem a technológiát szolgáló ingatlanokat és berendezéseket, mint például irodaépület, lakás vagy gépjárművek.</a:t>
            </a:r>
          </a:p>
          <a:p>
            <a:r>
              <a:rPr lang="hu-HU" dirty="0"/>
              <a:t> </a:t>
            </a:r>
          </a:p>
        </p:txBody>
      </p:sp>
    </p:spTree>
    <p:extLst>
      <p:ext uri="{BB962C8B-B14F-4D97-AF65-F5344CB8AC3E}">
        <p14:creationId xmlns:p14="http://schemas.microsoft.com/office/powerpoint/2010/main" val="20941709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Költség-megközelítés</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r>
              <a:rPr lang="hu-HU" dirty="0"/>
              <a:t>Ez a módszer a legszéleskörűbben alkalmazható módszer a gépek és berendezések esetében, ennek megfelelően igen elterjedt. A módszer alapja az eszköz újraelőállítási (CRN), vagy helyettesítési értékének (COR) meghatározása, amely a rendelkezésre álló adatok függvényében történhet:</a:t>
            </a:r>
          </a:p>
          <a:p>
            <a:endParaRPr lang="hu-HU" dirty="0"/>
          </a:p>
          <a:p>
            <a:pPr marL="285750" indent="-285750">
              <a:buFont typeface="Arial" panose="020B0604020202020204" pitchFamily="34" charset="0"/>
              <a:buChar char="•"/>
            </a:pPr>
            <a:r>
              <a:rPr lang="hu-HU" dirty="0"/>
              <a:t>Technikai úton, ahol az értékelendő vagyontárgy technikai paraméterei szerint határozzuk meg az újraelőállítási vagy helyettesítési költséget.</a:t>
            </a:r>
          </a:p>
          <a:p>
            <a:pPr marL="285750" indent="-285750">
              <a:buFont typeface="Arial" panose="020B0604020202020204" pitchFamily="34" charset="0"/>
              <a:buChar char="•"/>
            </a:pPr>
            <a:r>
              <a:rPr lang="hu-HU" dirty="0"/>
              <a:t>Technikai úton, akkor is, ha nem pont az értékelendő vagyontárgyak teljesítményének megfelelő de típusban illeszkedő vagyontárgyak újraelőállítási értékeivel rendelkezünk.</a:t>
            </a:r>
          </a:p>
          <a:p>
            <a:pPr marL="285750" indent="-285750">
              <a:buFont typeface="Arial" panose="020B0604020202020204" pitchFamily="34" charset="0"/>
              <a:buChar char="•"/>
            </a:pPr>
            <a:r>
              <a:rPr lang="hu-HU" dirty="0"/>
              <a:t>Megbízható, és tíz évnél nem régebbi számviteli adatok esetén indexálás is alkalmazható (érdemes az indexált értékeket ellenőrizni piaci információkkal alátámasztani). </a:t>
            </a:r>
          </a:p>
          <a:p>
            <a:pPr marL="285750" indent="-285750">
              <a:buFont typeface="Arial" panose="020B0604020202020204" pitchFamily="34" charset="0"/>
              <a:buChar char="•"/>
            </a:pPr>
            <a:r>
              <a:rPr lang="hu-HU" dirty="0" err="1"/>
              <a:t>Battery</a:t>
            </a:r>
            <a:r>
              <a:rPr lang="hu-HU" dirty="0"/>
              <a:t> limit módszerével. </a:t>
            </a:r>
            <a:endParaRPr lang="hu-HU" b="1" dirty="0"/>
          </a:p>
        </p:txBody>
      </p:sp>
    </p:spTree>
    <p:extLst>
      <p:ext uri="{BB962C8B-B14F-4D97-AF65-F5344CB8AC3E}">
        <p14:creationId xmlns:p14="http://schemas.microsoft.com/office/powerpoint/2010/main" val="1474390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A gépértékelés folyamata</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a:bodyPr>
          <a:lstStyle/>
          <a:p>
            <a:r>
              <a:rPr lang="hu-HU" dirty="0"/>
              <a:t>A gépértékelésnek is mint minden tevékenységnek megvan a saját folyamata, amelyet az alábbiakban foglalok össze:</a:t>
            </a:r>
          </a:p>
          <a:p>
            <a:endParaRPr lang="hu-HU" dirty="0"/>
          </a:p>
          <a:p>
            <a:pPr marL="285750" lvl="0" indent="-285750">
              <a:buFont typeface="Arial" panose="020B0604020202020204" pitchFamily="34" charset="0"/>
              <a:buChar char="•"/>
            </a:pPr>
            <a:r>
              <a:rPr lang="hu-HU" dirty="0"/>
              <a:t>Feladat tisztázása, praktikus ajánlattétel előtt, hogy a munka nagyságrendjét jól lehessen látni. (eszközök darabszáma, elhelyezkedésük, értékelés célja és felhasználása, továbbá értékelést felhasználók köre – cég, könyvvizsgáló, bank, </a:t>
            </a:r>
            <a:r>
              <a:rPr lang="hu-HU" dirty="0" err="1"/>
              <a:t>stb</a:t>
            </a:r>
            <a:r>
              <a:rPr lang="hu-HU" dirty="0"/>
              <a:t>…; értékelés fordulónapja)</a:t>
            </a:r>
          </a:p>
        </p:txBody>
      </p:sp>
    </p:spTree>
    <p:extLst>
      <p:ext uri="{BB962C8B-B14F-4D97-AF65-F5344CB8AC3E}">
        <p14:creationId xmlns:p14="http://schemas.microsoft.com/office/powerpoint/2010/main" val="21402309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Költség-megközelítés</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r>
              <a:rPr lang="hu-HU" dirty="0"/>
              <a:t>Rendszerint a módszerek keverednek egy-egy értékelésen belül, mivel a nagyértékű eszközökhöz keresünk piaci adatot, a kisértékű eszközöket pedig indexáljuk.</a:t>
            </a:r>
          </a:p>
          <a:p>
            <a:r>
              <a:rPr lang="hu-HU" dirty="0"/>
              <a:t> </a:t>
            </a:r>
          </a:p>
          <a:p>
            <a:r>
              <a:rPr lang="hu-HU" dirty="0"/>
              <a:t>Az új érték meghatározása után az eszközök avultságait kell megállapítani. Ehhez szükség van az eszközök gazdaságos élettartamának (NL) meghatározására. A gazdaságos élettartam az az élettartam, amely alatt az eszköz nagyobb ráfordítás nélkül gazdaságosan tud üzemelni. A gazdaságos élettartamot befolyásolja a vagyontárgy:</a:t>
            </a:r>
          </a:p>
          <a:p>
            <a:pPr marL="285750" lvl="0" indent="-285750">
              <a:buFont typeface="Arial" panose="020B0604020202020204" pitchFamily="34" charset="0"/>
              <a:buChar char="•"/>
            </a:pPr>
            <a:r>
              <a:rPr lang="hu-HU" dirty="0"/>
              <a:t>környezete, (bánya mérleg, patikamérleg)</a:t>
            </a:r>
          </a:p>
          <a:p>
            <a:pPr marL="285750" lvl="0" indent="-285750">
              <a:buFont typeface="Arial" panose="020B0604020202020204" pitchFamily="34" charset="0"/>
              <a:buChar char="•"/>
            </a:pPr>
            <a:r>
              <a:rPr lang="hu-HU" dirty="0"/>
              <a:t>használatának gyakorisága, (egy műszak, folyamatos, szakaszos)</a:t>
            </a:r>
          </a:p>
          <a:p>
            <a:pPr marL="285750" lvl="0" indent="-285750">
              <a:buFont typeface="Arial" panose="020B0604020202020204" pitchFamily="34" charset="0"/>
              <a:buChar char="•"/>
            </a:pPr>
            <a:r>
              <a:rPr lang="hu-HU" dirty="0"/>
              <a:t>használatának intenzitása, (50%-os kapacitás, 100%-os kapacitás)</a:t>
            </a:r>
          </a:p>
          <a:p>
            <a:pPr marL="285750" lvl="0" indent="-285750">
              <a:buFont typeface="Arial" panose="020B0604020202020204" pitchFamily="34" charset="0"/>
              <a:buChar char="•"/>
            </a:pPr>
            <a:r>
              <a:rPr lang="hu-HU" dirty="0"/>
              <a:t>karbantartásának színvonala, (tervszerű és megelőző karbantartás, vagy fűzoltás)</a:t>
            </a:r>
          </a:p>
          <a:p>
            <a:pPr marL="285750" lvl="0" indent="-285750">
              <a:buFont typeface="Arial" panose="020B0604020202020204" pitchFamily="34" charset="0"/>
              <a:buChar char="•"/>
            </a:pPr>
            <a:r>
              <a:rPr lang="hu-HU" dirty="0"/>
              <a:t>típusa, (számítógép, szerver, eszterga, kazán, turbina </a:t>
            </a:r>
            <a:r>
              <a:rPr lang="hu-HU" dirty="0" err="1"/>
              <a:t>stb</a:t>
            </a:r>
            <a:r>
              <a:rPr lang="hu-HU" dirty="0"/>
              <a:t>…)</a:t>
            </a:r>
          </a:p>
          <a:p>
            <a:pPr marL="285750" lvl="0" indent="-285750">
              <a:buFont typeface="Arial" panose="020B0604020202020204" pitchFamily="34" charset="0"/>
              <a:buChar char="•"/>
            </a:pPr>
            <a:r>
              <a:rPr lang="hu-HU" dirty="0"/>
              <a:t>mérete. (10kg, 1.000 tonna)</a:t>
            </a:r>
          </a:p>
          <a:p>
            <a:pPr marL="285750" indent="-285750">
              <a:buFont typeface="Arial" panose="020B0604020202020204" pitchFamily="34" charset="0"/>
              <a:buChar char="•"/>
            </a:pPr>
            <a:endParaRPr lang="hu-HU" b="1" dirty="0"/>
          </a:p>
        </p:txBody>
      </p:sp>
    </p:spTree>
    <p:extLst>
      <p:ext uri="{BB962C8B-B14F-4D97-AF65-F5344CB8AC3E}">
        <p14:creationId xmlns:p14="http://schemas.microsoft.com/office/powerpoint/2010/main" val="35599128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Költség-megközelítés</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r>
              <a:rPr lang="hu-HU" dirty="0"/>
              <a:t>Mindezek figyelembevételével általánosságban elmondható, hogy a nagyértékű termelő berendezések gazdaságos élettartama 10-15, extrém esetben 20-25 év is lehet (kokszoló, erőmű), kisértékű berendezések gazdaságos élettartama 1-15 év lehet. A gazdaságos élettartamokat érdemes egyeztetni a helyi szakemberekkel, Ők pontosan tudják, hogy hány évente kell selejtezni.</a:t>
            </a:r>
          </a:p>
          <a:p>
            <a:r>
              <a:rPr lang="hu-HU" dirty="0"/>
              <a:t> </a:t>
            </a:r>
          </a:p>
          <a:p>
            <a:r>
              <a:rPr lang="hu-HU" dirty="0"/>
              <a:t>Praktikusan, az eszközöket értékelési kategóriákba érdemes sorolni, ahol lehetőség van a gazdaságos élettartamok megkülönböztetésére és egyedivé tételére is.</a:t>
            </a:r>
          </a:p>
          <a:p>
            <a:pPr marL="285750" indent="-285750">
              <a:buFont typeface="Arial" panose="020B0604020202020204" pitchFamily="34" charset="0"/>
              <a:buChar char="•"/>
            </a:pPr>
            <a:endParaRPr lang="hu-HU" b="1" dirty="0"/>
          </a:p>
        </p:txBody>
      </p:sp>
    </p:spTree>
    <p:extLst>
      <p:ext uri="{BB962C8B-B14F-4D97-AF65-F5344CB8AC3E}">
        <p14:creationId xmlns:p14="http://schemas.microsoft.com/office/powerpoint/2010/main" val="33377557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Költség-megközelítés</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fontScale="92500" lnSpcReduction="20000"/>
          </a:bodyPr>
          <a:lstStyle/>
          <a:p>
            <a:r>
              <a:rPr lang="hu-HU" dirty="0"/>
              <a:t>A fizikai értékcsökkenést (</a:t>
            </a:r>
            <a:r>
              <a:rPr lang="hu-HU" dirty="0" err="1"/>
              <a:t>Phy</a:t>
            </a:r>
            <a:r>
              <a:rPr lang="hu-HU" dirty="0"/>
              <a:t>%) lehet számolni hasonlóan a számviteli amortizációhoz lineárisan, de lehet görbével is. Fizikai értékcsökkenést üzemóra szerint és kor szerint is lehet számolni (effektív kor, hátralévő élettartam), továbbá közvetlenül érték (javítási költség) szerint is meg lehet határozni.</a:t>
            </a:r>
          </a:p>
          <a:p>
            <a:endParaRPr lang="hu-HU" dirty="0"/>
          </a:p>
          <a:p>
            <a:r>
              <a:rPr lang="hu-HU" dirty="0"/>
              <a:t>Funkcionális (</a:t>
            </a:r>
            <a:r>
              <a:rPr lang="hu-HU" dirty="0" err="1"/>
              <a:t>Funk</a:t>
            </a:r>
            <a:r>
              <a:rPr lang="hu-HU" dirty="0"/>
              <a:t>%)avultság technológia különbségből, kapacitáskülönbségből (tervezett és valós kapacitás) és hatékonysági adatokból számszerűsíthető. Főleg a vezérlések különbsége adja a kapacitás és hatékonyságkülönbségeket, amit termelési kapacitással, termelési sebességgel, selejtmennyiséggel, operatív költségkülönbséggel lehet mérni. </a:t>
            </a:r>
          </a:p>
          <a:p>
            <a:endParaRPr lang="hu-HU" dirty="0"/>
          </a:p>
          <a:p>
            <a:pPr marL="285750" lvl="0" indent="-285750">
              <a:buFont typeface="Arial" panose="020B0604020202020204" pitchFamily="34" charset="0"/>
              <a:buChar char="•"/>
            </a:pPr>
            <a:r>
              <a:rPr lang="hu-HU" dirty="0"/>
              <a:t>A számolás a teljesítmények összehasonlításánál hasonló a cost-</a:t>
            </a:r>
            <a:r>
              <a:rPr lang="hu-HU" dirty="0" err="1"/>
              <a:t>to</a:t>
            </a:r>
            <a:r>
              <a:rPr lang="hu-HU" dirty="0"/>
              <a:t>-</a:t>
            </a:r>
            <a:r>
              <a:rPr lang="hu-HU" dirty="0" err="1"/>
              <a:t>capacity</a:t>
            </a:r>
            <a:r>
              <a:rPr lang="hu-HU" dirty="0"/>
              <a:t> metódushoz. </a:t>
            </a:r>
            <a:r>
              <a:rPr lang="hu-HU" dirty="0" err="1"/>
              <a:t>Funk</a:t>
            </a:r>
            <a:r>
              <a:rPr lang="hu-HU" dirty="0"/>
              <a:t>%=1-(1-(Tervezett kapacitás-valós maximális kapacitás)/tervezett kapacitás)</a:t>
            </a:r>
            <a:r>
              <a:rPr lang="hu-HU" baseline="30000" dirty="0"/>
              <a:t>x</a:t>
            </a:r>
            <a:r>
              <a:rPr lang="hu-HU" dirty="0"/>
              <a:t>), ahol x az iparágra jellemző mutatószám, ha nincs információnk, rendszerint 0,7-et használunk.</a:t>
            </a:r>
          </a:p>
          <a:p>
            <a:pPr marL="285750" lvl="0" indent="-285750">
              <a:buFont typeface="Arial" panose="020B0604020202020204" pitchFamily="34" charset="0"/>
              <a:buChar char="•"/>
            </a:pPr>
            <a:r>
              <a:rPr lang="hu-HU" dirty="0"/>
              <a:t>Operatív költségek esetén szükség van az értékelendő vagyontárgy operatív költségeire (karbantartás, munkaerő) és egy hasonló modern vagyontárgy operatív költségeire. A funkcionális értékcsökkenést a kettő különbségének jelenértéke adja, ahol feltételezzük, a maradék élettartamot és a diszcont rátát is. PV=(C/(1+r)</a:t>
            </a:r>
            <a:r>
              <a:rPr lang="hu-HU" baseline="30000" dirty="0"/>
              <a:t>t</a:t>
            </a:r>
            <a:r>
              <a:rPr lang="hu-HU" dirty="0"/>
              <a:t>) ahol „PV”-jelenérték, „C” az ismert jövőbeni összeg, „r” a kamatadó.</a:t>
            </a:r>
            <a:endParaRPr lang="hu-HU" b="1" dirty="0"/>
          </a:p>
        </p:txBody>
      </p:sp>
    </p:spTree>
    <p:extLst>
      <p:ext uri="{BB962C8B-B14F-4D97-AF65-F5344CB8AC3E}">
        <p14:creationId xmlns:p14="http://schemas.microsoft.com/office/powerpoint/2010/main" val="16304374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Költség-megközelítés</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r>
              <a:rPr lang="hu-HU" dirty="0"/>
              <a:t>Ha fizikai és funkcionális avultságot is számoltunk, akkor a (</a:t>
            </a:r>
            <a:r>
              <a:rPr lang="hu-HU" dirty="0" err="1"/>
              <a:t>Depreciated</a:t>
            </a:r>
            <a:r>
              <a:rPr lang="hu-HU" dirty="0"/>
              <a:t> </a:t>
            </a:r>
            <a:r>
              <a:rPr lang="hu-HU" dirty="0" err="1"/>
              <a:t>Replacement</a:t>
            </a:r>
            <a:r>
              <a:rPr lang="hu-HU" dirty="0"/>
              <a:t> Cost) </a:t>
            </a:r>
            <a:r>
              <a:rPr lang="hu-HU" dirty="0" err="1"/>
              <a:t>fiizikai</a:t>
            </a:r>
            <a:r>
              <a:rPr lang="hu-HU" dirty="0"/>
              <a:t> és funkcionális avultsággal csökkentett értéket kapjuk meg.</a:t>
            </a:r>
          </a:p>
          <a:p>
            <a:r>
              <a:rPr lang="hu-HU" dirty="0"/>
              <a:t> </a:t>
            </a:r>
          </a:p>
          <a:p>
            <a:r>
              <a:rPr lang="hu-HU" dirty="0"/>
              <a:t>Folyamatos használat feltételezése alapján megállapítható piaci érték meghatározásához, ha számviteli célú értékelést végzünk, és pl. IAS16 szerinti értékelést, akkor nem kell gazdasági értékcsökkenést alkalmazni. Ha IAS36 szerint értékelünk akkor kell alkalmazni.</a:t>
            </a:r>
          </a:p>
          <a:p>
            <a:r>
              <a:rPr lang="hu-HU" dirty="0"/>
              <a:t> </a:t>
            </a:r>
          </a:p>
          <a:p>
            <a:r>
              <a:rPr lang="hu-HU" dirty="0"/>
              <a:t>A gazdasági értékcsökkenés (EOE%) mérése és számszerűsítése a leggyengébb pontja a költség módszernek, de nem lehetetlen feladat. A cost-</a:t>
            </a:r>
            <a:r>
              <a:rPr lang="hu-HU" dirty="0" err="1"/>
              <a:t>to</a:t>
            </a:r>
            <a:r>
              <a:rPr lang="hu-HU" dirty="0"/>
              <a:t>-</a:t>
            </a:r>
            <a:r>
              <a:rPr lang="hu-HU" dirty="0" err="1"/>
              <a:t>capacity</a:t>
            </a:r>
            <a:r>
              <a:rPr lang="hu-HU" dirty="0"/>
              <a:t> módszer itt is működik, azonban a kapacitások ilyenkor az elérhető maximális kapacitáson valós termelési adatokon alapszik, amely valóban gazdasági tényező, hiszen a megrendelések függvényében tud csak egy termelőüzem dolgozni.</a:t>
            </a:r>
          </a:p>
        </p:txBody>
      </p:sp>
    </p:spTree>
    <p:extLst>
      <p:ext uri="{BB962C8B-B14F-4D97-AF65-F5344CB8AC3E}">
        <p14:creationId xmlns:p14="http://schemas.microsoft.com/office/powerpoint/2010/main" val="40175658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Költség-megközelítés</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r>
              <a:rPr lang="hu-HU" dirty="0"/>
              <a:t>A gazdasági értékcsökkenést legmegbízhatóbban egy üzletértékelés keretében határozható meg, ahol a teljes cég pénzügyi adatait vizsgálva kapunk eredményt. Ilyenkor azon vagyontárgyakat, amelyek piacképességét az alkalmazott értékelési metodika visszaigazolja, nem kell gazdasági értékcsökkenéssel súlytani, hiszen ezek azonnal értékesíthetőek a piaci módszer alapján.</a:t>
            </a:r>
          </a:p>
          <a:p>
            <a:r>
              <a:rPr lang="hu-HU" dirty="0"/>
              <a:t> </a:t>
            </a:r>
          </a:p>
          <a:p>
            <a:r>
              <a:rPr lang="hu-HU" dirty="0"/>
              <a:t>Ha mindhárom avultságot alkalmaztuk, akkor meghatározható a piaci érték a folyamatos használat feltételezésével az alábbi formula szerint:</a:t>
            </a:r>
          </a:p>
          <a:p>
            <a:r>
              <a:rPr lang="hu-HU" dirty="0"/>
              <a:t> </a:t>
            </a:r>
          </a:p>
          <a:p>
            <a:r>
              <a:rPr lang="hu-HU" dirty="0"/>
              <a:t>MVCU=CRN*(1-Phy%)*(1-Funk%)*(1-EOE%)</a:t>
            </a:r>
          </a:p>
        </p:txBody>
      </p:sp>
    </p:spTree>
    <p:extLst>
      <p:ext uri="{BB962C8B-B14F-4D97-AF65-F5344CB8AC3E}">
        <p14:creationId xmlns:p14="http://schemas.microsoft.com/office/powerpoint/2010/main" val="14030946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Összehasonlító-megközelítés</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lnSpcReduction="10000"/>
          </a:bodyPr>
          <a:lstStyle/>
          <a:p>
            <a:r>
              <a:rPr lang="hu-HU" dirty="0"/>
              <a:t>A piaci összehasonlító módszer a legmegbízhatóbb módszer a három közül, ha nyílt piaci érték meghatározása a feladat. A módszer alkalmazása aktív használtpiacot feltételez, így a piacon kínált hasonló és összehasonlítható vagyontárgyaknak az értékelés tárgyát képező vagyontárggyal való összehasonlítása ideális esetben egyenesen a nyílt piaci értéket adja eredményűl. Egyedi eszközök esetében a módszer összehasonlító adatok hiányában használhatatlan. </a:t>
            </a:r>
          </a:p>
          <a:p>
            <a:endParaRPr lang="hu-HU" dirty="0"/>
          </a:p>
          <a:p>
            <a:r>
              <a:rPr lang="hu-HU" dirty="0"/>
              <a:t>Mielőtt bármilyen összehasonlító adatot keresnénk, azonosítani kell az értékelés tárgyát, ami rendszerint az alábbiak szerint történik:</a:t>
            </a:r>
          </a:p>
          <a:p>
            <a:pPr marL="285750" lvl="0" indent="-285750">
              <a:buFont typeface="Arial" panose="020B0604020202020204" pitchFamily="34" charset="0"/>
              <a:buChar char="•"/>
            </a:pPr>
            <a:r>
              <a:rPr lang="hu-HU" dirty="0"/>
              <a:t>Gyártó,</a:t>
            </a:r>
          </a:p>
          <a:p>
            <a:pPr marL="285750" lvl="0" indent="-285750">
              <a:buFont typeface="Arial" panose="020B0604020202020204" pitchFamily="34" charset="0"/>
              <a:buChar char="•"/>
            </a:pPr>
            <a:r>
              <a:rPr lang="hu-HU" dirty="0"/>
              <a:t>Modell,</a:t>
            </a:r>
          </a:p>
          <a:p>
            <a:pPr marL="285750" lvl="0" indent="-285750">
              <a:buFont typeface="Arial" panose="020B0604020202020204" pitchFamily="34" charset="0"/>
              <a:buChar char="•"/>
            </a:pPr>
            <a:r>
              <a:rPr lang="hu-HU" dirty="0"/>
              <a:t>Szériaszám,</a:t>
            </a:r>
          </a:p>
          <a:p>
            <a:pPr marL="285750" lvl="0" indent="-285750">
              <a:buFont typeface="Arial" panose="020B0604020202020204" pitchFamily="34" charset="0"/>
              <a:buChar char="•"/>
            </a:pPr>
            <a:r>
              <a:rPr lang="hu-HU" dirty="0"/>
              <a:t>Méret,</a:t>
            </a:r>
          </a:p>
          <a:p>
            <a:pPr marL="285750" lvl="0" indent="-285750">
              <a:buFont typeface="Arial" panose="020B0604020202020204" pitchFamily="34" charset="0"/>
              <a:buChar char="•"/>
            </a:pPr>
            <a:r>
              <a:rPr lang="hu-HU" dirty="0"/>
              <a:t>Kapacitás,</a:t>
            </a:r>
          </a:p>
          <a:p>
            <a:pPr marL="285750" lvl="0" indent="-285750">
              <a:buFont typeface="Arial" panose="020B0604020202020204" pitchFamily="34" charset="0"/>
              <a:buChar char="•"/>
            </a:pPr>
            <a:r>
              <a:rPr lang="hu-HU" dirty="0"/>
              <a:t>Gyártás éve vagy munkaóra,</a:t>
            </a:r>
          </a:p>
          <a:p>
            <a:pPr marL="285750" lvl="0" indent="-285750">
              <a:buFont typeface="Arial" panose="020B0604020202020204" pitchFamily="34" charset="0"/>
              <a:buChar char="•"/>
            </a:pPr>
            <a:r>
              <a:rPr lang="hu-HU" dirty="0"/>
              <a:t>Alapgépen felüli kiterjesztések,</a:t>
            </a:r>
          </a:p>
          <a:p>
            <a:pPr marL="285750" lvl="0" indent="-285750">
              <a:buFont typeface="Arial" panose="020B0604020202020204" pitchFamily="34" charset="0"/>
              <a:buChar char="•"/>
            </a:pPr>
            <a:r>
              <a:rPr lang="hu-HU" dirty="0"/>
              <a:t>Kondíció.</a:t>
            </a:r>
          </a:p>
        </p:txBody>
      </p:sp>
    </p:spTree>
    <p:extLst>
      <p:ext uri="{BB962C8B-B14F-4D97-AF65-F5344CB8AC3E}">
        <p14:creationId xmlns:p14="http://schemas.microsoft.com/office/powerpoint/2010/main" val="39577793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Összehasonlító-megközelítés</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r>
              <a:rPr lang="hu-HU" dirty="0"/>
              <a:t>Természetesen az összehasonlítási szempontok eszközönként eltérhetnek, de általánosságban az azonosításhoz használt szempontok szerint hasonlítunk össze eszközöket. Van néhány összehasonlítási szempont, amely az eszközazonosításban nem szerepel, mégis, az összehasonlítás során figyelembe kell venni. Ilyen például:</a:t>
            </a:r>
          </a:p>
          <a:p>
            <a:endParaRPr lang="hu-HU" dirty="0"/>
          </a:p>
          <a:p>
            <a:pPr marL="285750" lvl="0" indent="-285750">
              <a:buFont typeface="Arial" panose="020B0604020202020204" pitchFamily="34" charset="0"/>
              <a:buChar char="•"/>
            </a:pPr>
            <a:r>
              <a:rPr lang="hu-HU" dirty="0"/>
              <a:t>valós tranzakciós adat vagy ajánlat áll </a:t>
            </a:r>
            <a:r>
              <a:rPr lang="hu-HU" dirty="0" err="1"/>
              <a:t>rendelkeésre</a:t>
            </a:r>
            <a:r>
              <a:rPr lang="hu-HU" dirty="0"/>
              <a:t>,</a:t>
            </a:r>
          </a:p>
          <a:p>
            <a:pPr marL="285750" lvl="0" indent="-285750">
              <a:buFont typeface="Arial" panose="020B0604020202020204" pitchFamily="34" charset="0"/>
              <a:buChar char="•"/>
            </a:pPr>
            <a:r>
              <a:rPr lang="hu-HU" dirty="0"/>
              <a:t>eladás, vagy ajánlat dátuma,</a:t>
            </a:r>
          </a:p>
          <a:p>
            <a:pPr marL="285750" lvl="0" indent="-285750">
              <a:buFont typeface="Arial" panose="020B0604020202020204" pitchFamily="34" charset="0"/>
              <a:buChar char="•"/>
            </a:pPr>
            <a:r>
              <a:rPr lang="hu-HU" dirty="0"/>
              <a:t>az eladás, vagy ajánlat körülményei (kereskedő, aukció, ahol van ahogy van alapon </a:t>
            </a:r>
            <a:r>
              <a:rPr lang="hu-HU" dirty="0" err="1"/>
              <a:t>stb</a:t>
            </a:r>
            <a:r>
              <a:rPr lang="hu-HU" dirty="0"/>
              <a:t>….)</a:t>
            </a:r>
          </a:p>
          <a:p>
            <a:pPr marL="285750" lvl="0" indent="-285750">
              <a:buFont typeface="Arial" panose="020B0604020202020204" pitchFamily="34" charset="0"/>
              <a:buChar char="•"/>
            </a:pPr>
            <a:r>
              <a:rPr lang="hu-HU" dirty="0"/>
              <a:t>eladás, vagy ajánlat helye,</a:t>
            </a:r>
          </a:p>
          <a:p>
            <a:pPr marL="285750" lvl="0" indent="-285750">
              <a:buFont typeface="Arial" panose="020B0604020202020204" pitchFamily="34" charset="0"/>
              <a:buChar char="•"/>
            </a:pPr>
            <a:r>
              <a:rPr lang="hu-HU" dirty="0"/>
              <a:t>esetleges környezetvédelmi szempontok,</a:t>
            </a:r>
          </a:p>
          <a:p>
            <a:pPr marL="285750" lvl="0" indent="-285750">
              <a:buFont typeface="Arial" panose="020B0604020202020204" pitchFamily="34" charset="0"/>
              <a:buChar char="•"/>
            </a:pPr>
            <a:r>
              <a:rPr lang="hu-HU" dirty="0"/>
              <a:t>esetleges biztonságtechnikai szempontok,</a:t>
            </a:r>
          </a:p>
          <a:p>
            <a:pPr marL="285750" lvl="0" indent="-285750">
              <a:buFont typeface="Arial" panose="020B0604020202020204" pitchFamily="34" charset="0"/>
              <a:buChar char="•"/>
            </a:pPr>
            <a:r>
              <a:rPr lang="hu-HU" dirty="0"/>
              <a:t>stb..</a:t>
            </a:r>
          </a:p>
        </p:txBody>
      </p:sp>
    </p:spTree>
    <p:extLst>
      <p:ext uri="{BB962C8B-B14F-4D97-AF65-F5344CB8AC3E}">
        <p14:creationId xmlns:p14="http://schemas.microsoft.com/office/powerpoint/2010/main" val="7091511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Összehasonlító-megközelítés</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r>
              <a:rPr lang="hu-HU" dirty="0"/>
              <a:t>Az eltérő szempontok számszerűsítése nem egységes, és nincs is erre vonatkozó előírás, hogyan kell számszerűsíteni. Az alábbiakat érdemes megfontolni, pl.:</a:t>
            </a:r>
          </a:p>
          <a:p>
            <a:pPr marL="285750" lvl="0" indent="-285750">
              <a:buFont typeface="Arial" panose="020B0604020202020204" pitchFamily="34" charset="0"/>
              <a:buChar char="•"/>
            </a:pPr>
            <a:r>
              <a:rPr lang="hu-HU" dirty="0"/>
              <a:t>összehasonlító adatok numerikus adatait közvetlenül nem arányosítjuk, mert maga a numerikus adat is egy számolt vagy arányosított érték (kor, kondíció %, </a:t>
            </a:r>
            <a:r>
              <a:rPr lang="hu-HU" dirty="0" err="1"/>
              <a:t>stb</a:t>
            </a:r>
            <a:r>
              <a:rPr lang="hu-HU" dirty="0"/>
              <a:t>)</a:t>
            </a:r>
          </a:p>
          <a:p>
            <a:pPr marL="285750" lvl="0" indent="-285750">
              <a:buFont typeface="Arial" panose="020B0604020202020204" pitchFamily="34" charset="0"/>
              <a:buChar char="•"/>
            </a:pPr>
            <a:r>
              <a:rPr lang="hu-HU" dirty="0"/>
              <a:t>ha rendelkezésre állnak publikált összehasonlító faktorok, akkor használjuk azokat. Pl.: </a:t>
            </a:r>
            <a:r>
              <a:rPr lang="hu-HU" dirty="0" err="1"/>
              <a:t>Eurotax</a:t>
            </a:r>
            <a:r>
              <a:rPr lang="hu-HU" dirty="0"/>
              <a:t>.</a:t>
            </a:r>
          </a:p>
          <a:p>
            <a:pPr marL="285750" indent="-285750">
              <a:buFont typeface="Arial" panose="020B0604020202020204" pitchFamily="34" charset="0"/>
              <a:buChar char="•"/>
            </a:pPr>
            <a:r>
              <a:rPr lang="hu-HU" dirty="0"/>
              <a:t>Számszerűsítési technikaként leggyakrabban a cost-</a:t>
            </a:r>
            <a:r>
              <a:rPr lang="hu-HU" dirty="0" err="1"/>
              <a:t>to</a:t>
            </a:r>
            <a:r>
              <a:rPr lang="hu-HU" dirty="0"/>
              <a:t>-</a:t>
            </a:r>
            <a:r>
              <a:rPr lang="hu-HU" dirty="0" err="1"/>
              <a:t>capacity</a:t>
            </a:r>
            <a:r>
              <a:rPr lang="hu-HU" dirty="0"/>
              <a:t> metódus használható.</a:t>
            </a:r>
          </a:p>
          <a:p>
            <a:r>
              <a:rPr lang="hu-HU" dirty="0"/>
              <a:t> </a:t>
            </a:r>
          </a:p>
          <a:p>
            <a:r>
              <a:rPr lang="hu-HU" dirty="0"/>
              <a:t>Összehasonlító megközelítéssel nem csak a piaci értéket, de folyamatos használat melletti értéket és felszámolási értéket is meg lehet határozni. Ilyenkor a szállítási, telepítés és üzembehelyezési költségeket figyelembe kell venni.</a:t>
            </a:r>
          </a:p>
        </p:txBody>
      </p:sp>
    </p:spTree>
    <p:extLst>
      <p:ext uri="{BB962C8B-B14F-4D97-AF65-F5344CB8AC3E}">
        <p14:creationId xmlns:p14="http://schemas.microsoft.com/office/powerpoint/2010/main" val="15131825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Jövedelem megközelítés</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r>
              <a:rPr lang="hu-HU" dirty="0"/>
              <a:t>A jövedelem megközelítés módszer alkalmazásának alapfeltétele, hogy specifikusan, az értékelt berendezés adózás előtti bevételi és költségadatair rendelkezésre álljanak.</a:t>
            </a:r>
          </a:p>
          <a:p>
            <a:endParaRPr lang="hu-HU" dirty="0"/>
          </a:p>
          <a:p>
            <a:r>
              <a:rPr lang="hu-HU" dirty="0"/>
              <a:t>Természetesen, ha az adatok egy terv mentén változnak, akkor az értékelést </a:t>
            </a:r>
            <a:r>
              <a:rPr lang="hu-HU" dirty="0" err="1"/>
              <a:t>Discounted</a:t>
            </a:r>
            <a:r>
              <a:rPr lang="hu-HU" dirty="0"/>
              <a:t> Cash Flow analízissel, ha egy időpillanatra állandónak tekintjük, akkor tőkésítéssel kel elvégezni. </a:t>
            </a:r>
          </a:p>
          <a:p>
            <a:endParaRPr lang="hu-HU" dirty="0"/>
          </a:p>
          <a:p>
            <a:r>
              <a:rPr lang="hu-HU" dirty="0"/>
              <a:t>A módszerben szereplő tőkésítési ráta meghatározása sarkalatos pontja a módszernek. A tőkésítési ráta meghatározásához a cég, a technológia és az iparág helyzetét is ismerni kell. Közelmúltban végeztünk ilyen elemzést és üzletértékelő kollégák segítségével a tőkésítési rátát úgy építettük fel, hogy a sajáttőke és az idegen tőke arányát nem vizsgáltuk.</a:t>
            </a:r>
          </a:p>
        </p:txBody>
      </p:sp>
    </p:spTree>
    <p:extLst>
      <p:ext uri="{BB962C8B-B14F-4D97-AF65-F5344CB8AC3E}">
        <p14:creationId xmlns:p14="http://schemas.microsoft.com/office/powerpoint/2010/main" val="39799146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Jövedelem megközelítés</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r>
              <a:rPr lang="hu-HU" dirty="0"/>
              <a:t>Az értékelt vagyontárgy repülőgépszimulátor volt, ahol a tőkésítési rátát az alábbiak szerint építettük fel:</a:t>
            </a:r>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p:txBody>
      </p:sp>
      <p:pic>
        <p:nvPicPr>
          <p:cNvPr id="10" name="Kép 9">
            <a:extLst>
              <a:ext uri="{FF2B5EF4-FFF2-40B4-BE49-F238E27FC236}">
                <a16:creationId xmlns:a16="http://schemas.microsoft.com/office/drawing/2014/main" id="{CA84D218-6D87-4C06-82E4-E53065E830B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985644" y="2850198"/>
            <a:ext cx="6071235" cy="3662362"/>
          </a:xfrm>
          <a:prstGeom prst="rect">
            <a:avLst/>
          </a:prstGeom>
          <a:noFill/>
          <a:ln>
            <a:noFill/>
          </a:ln>
        </p:spPr>
      </p:pic>
    </p:spTree>
    <p:extLst>
      <p:ext uri="{BB962C8B-B14F-4D97-AF65-F5344CB8AC3E}">
        <p14:creationId xmlns:p14="http://schemas.microsoft.com/office/powerpoint/2010/main" val="2512954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A gépértékelés folyamata</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fontScale="92500" lnSpcReduction="20000"/>
          </a:bodyPr>
          <a:lstStyle/>
          <a:p>
            <a:pPr lvl="1"/>
            <a:r>
              <a:rPr lang="hu-HU" dirty="0"/>
              <a:t>Az értékelés céljától függ az értékmeghatározás menete és meghatározandó értéktípus is. A leggyakrabban előforduló célok és értéktípusok:</a:t>
            </a:r>
          </a:p>
          <a:p>
            <a:pPr marL="1200150" lvl="2" indent="-285750">
              <a:buFont typeface="Arial" panose="020B0604020202020204" pitchFamily="34" charset="0"/>
              <a:buChar char="•"/>
            </a:pPr>
            <a:r>
              <a:rPr lang="hu-HU" dirty="0"/>
              <a:t>Biztosítási célú értékelés: Új beszerzési, vagy helyettesítési érték.</a:t>
            </a:r>
          </a:p>
          <a:p>
            <a:pPr marL="1200150" lvl="2" indent="-285750">
              <a:buFont typeface="Arial" panose="020B0604020202020204" pitchFamily="34" charset="0"/>
              <a:buChar char="•"/>
            </a:pPr>
            <a:r>
              <a:rPr lang="hu-HU" dirty="0"/>
              <a:t>Számviteli célok (tőkeemelés, vételár-allokáció,  leltár,): Piaci érték a folyamatos használat feltételezésével; (leltár esetén nincs értékmeghatározás). Nemzetközi szabványok is szabványoknak való megfelelés is elképzelhető, Pl.: IAS 16, 36 International Accounting </a:t>
            </a:r>
            <a:r>
              <a:rPr lang="hu-HU" dirty="0" err="1"/>
              <a:t>Standards</a:t>
            </a:r>
            <a:r>
              <a:rPr lang="hu-HU" dirty="0"/>
              <a:t> IFRS International </a:t>
            </a:r>
            <a:r>
              <a:rPr lang="hu-HU" dirty="0" err="1"/>
              <a:t>Finacial</a:t>
            </a:r>
            <a:r>
              <a:rPr lang="hu-HU" dirty="0"/>
              <a:t> </a:t>
            </a:r>
            <a:r>
              <a:rPr lang="hu-HU" dirty="0" err="1"/>
              <a:t>Reporting</a:t>
            </a:r>
            <a:r>
              <a:rPr lang="hu-HU" dirty="0"/>
              <a:t> Standards.</a:t>
            </a:r>
          </a:p>
          <a:p>
            <a:pPr marL="1200150" lvl="2" indent="-285750">
              <a:buFont typeface="Arial" panose="020B0604020202020204" pitchFamily="34" charset="0"/>
              <a:buChar char="•"/>
            </a:pPr>
            <a:r>
              <a:rPr lang="hu-HU" dirty="0"/>
              <a:t>Üzletértékelés része ként: Piaci érték a folyamatos használat feltételezésével.</a:t>
            </a:r>
          </a:p>
          <a:p>
            <a:pPr marL="1200150" lvl="2" indent="-285750">
              <a:buFont typeface="Arial" panose="020B0604020202020204" pitchFamily="34" charset="0"/>
              <a:buChar char="•"/>
            </a:pPr>
            <a:r>
              <a:rPr lang="hu-HU" dirty="0"/>
              <a:t>Transzferár-</a:t>
            </a:r>
            <a:r>
              <a:rPr lang="hu-HU" dirty="0" err="1"/>
              <a:t>képzéshes</a:t>
            </a:r>
            <a:r>
              <a:rPr lang="hu-HU" dirty="0"/>
              <a:t>: Piaci érték a folyamatos használat feltételezésével.</a:t>
            </a:r>
          </a:p>
        </p:txBody>
      </p:sp>
    </p:spTree>
    <p:extLst>
      <p:ext uri="{BB962C8B-B14F-4D97-AF65-F5344CB8AC3E}">
        <p14:creationId xmlns:p14="http://schemas.microsoft.com/office/powerpoint/2010/main" val="94159221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Értékelési módszerek előnyei és hátrányai</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p:txBody>
      </p:sp>
      <p:graphicFrame>
        <p:nvGraphicFramePr>
          <p:cNvPr id="5" name="Táblázat 4">
            <a:extLst>
              <a:ext uri="{FF2B5EF4-FFF2-40B4-BE49-F238E27FC236}">
                <a16:creationId xmlns:a16="http://schemas.microsoft.com/office/drawing/2014/main" id="{40F75676-BBCE-4907-980F-A0C650C7F7BE}"/>
              </a:ext>
            </a:extLst>
          </p:cNvPr>
          <p:cNvGraphicFramePr>
            <a:graphicFrameLocks noGrp="1"/>
          </p:cNvGraphicFramePr>
          <p:nvPr>
            <p:extLst>
              <p:ext uri="{D42A27DB-BD31-4B8C-83A1-F6EECF244321}">
                <p14:modId xmlns:p14="http://schemas.microsoft.com/office/powerpoint/2010/main" val="863893214"/>
              </p:ext>
            </p:extLst>
          </p:nvPr>
        </p:nvGraphicFramePr>
        <p:xfrm>
          <a:off x="1608480" y="1953127"/>
          <a:ext cx="7298641" cy="4401636"/>
        </p:xfrm>
        <a:graphic>
          <a:graphicData uri="http://schemas.openxmlformats.org/drawingml/2006/table">
            <a:tbl>
              <a:tblPr firstRow="1" firstCol="1" bandRow="1">
                <a:tableStyleId>{5C22544A-7EE6-4342-B048-85BDC9FD1C3A}</a:tableStyleId>
              </a:tblPr>
              <a:tblGrid>
                <a:gridCol w="1405497">
                  <a:extLst>
                    <a:ext uri="{9D8B030D-6E8A-4147-A177-3AD203B41FA5}">
                      <a16:colId xmlns:a16="http://schemas.microsoft.com/office/drawing/2014/main" val="277942109"/>
                    </a:ext>
                  </a:extLst>
                </a:gridCol>
                <a:gridCol w="2946572">
                  <a:extLst>
                    <a:ext uri="{9D8B030D-6E8A-4147-A177-3AD203B41FA5}">
                      <a16:colId xmlns:a16="http://schemas.microsoft.com/office/drawing/2014/main" val="1979550123"/>
                    </a:ext>
                  </a:extLst>
                </a:gridCol>
                <a:gridCol w="2946572">
                  <a:extLst>
                    <a:ext uri="{9D8B030D-6E8A-4147-A177-3AD203B41FA5}">
                      <a16:colId xmlns:a16="http://schemas.microsoft.com/office/drawing/2014/main" val="3345226774"/>
                    </a:ext>
                  </a:extLst>
                </a:gridCol>
              </a:tblGrid>
              <a:tr h="303906">
                <a:tc>
                  <a:txBody>
                    <a:bodyPr/>
                    <a:lstStyle/>
                    <a:p>
                      <a:pPr algn="ctr">
                        <a:lnSpc>
                          <a:spcPts val="1400"/>
                        </a:lnSpc>
                        <a:spcAft>
                          <a:spcPts val="100"/>
                        </a:spcAft>
                      </a:pPr>
                      <a:r>
                        <a:rPr lang="hu-HU" sz="1100">
                          <a:effectLst/>
                        </a:rPr>
                        <a:t>Módszer</a:t>
                      </a:r>
                      <a:endParaRPr lang="hu-HU"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00"/>
                        </a:lnSpc>
                        <a:spcAft>
                          <a:spcPts val="100"/>
                        </a:spcAft>
                      </a:pPr>
                      <a:r>
                        <a:rPr lang="hu-HU" sz="1100" dirty="0">
                          <a:effectLst/>
                        </a:rPr>
                        <a:t>Előny</a:t>
                      </a:r>
                      <a:endParaRPr lang="hu-HU"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00"/>
                        </a:lnSpc>
                        <a:spcAft>
                          <a:spcPts val="100"/>
                        </a:spcAft>
                      </a:pPr>
                      <a:r>
                        <a:rPr lang="hu-HU" sz="1100">
                          <a:effectLst/>
                        </a:rPr>
                        <a:t>Hátrány</a:t>
                      </a:r>
                      <a:endParaRPr lang="hu-HU"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90245978"/>
                  </a:ext>
                </a:extLst>
              </a:tr>
              <a:tr h="1919349">
                <a:tc>
                  <a:txBody>
                    <a:bodyPr/>
                    <a:lstStyle/>
                    <a:p>
                      <a:pPr algn="ctr">
                        <a:lnSpc>
                          <a:spcPts val="1400"/>
                        </a:lnSpc>
                        <a:spcAft>
                          <a:spcPts val="100"/>
                        </a:spcAft>
                      </a:pPr>
                      <a:r>
                        <a:rPr lang="hu-HU" sz="1100" dirty="0">
                          <a:effectLst/>
                        </a:rPr>
                        <a:t>Költség</a:t>
                      </a:r>
                      <a:endParaRPr lang="hu-HU"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lvl="0" indent="-342900">
                        <a:lnSpc>
                          <a:spcPts val="1400"/>
                        </a:lnSpc>
                        <a:spcAft>
                          <a:spcPts val="100"/>
                        </a:spcAft>
                        <a:buFont typeface="Symbol" panose="05050102010706020507" pitchFamily="18" charset="2"/>
                        <a:buChar char=""/>
                      </a:pPr>
                      <a:r>
                        <a:rPr lang="hu-HU" sz="1100" dirty="0">
                          <a:effectLst/>
                        </a:rPr>
                        <a:t>Mindig alkalmazható;</a:t>
                      </a:r>
                    </a:p>
                    <a:p>
                      <a:pPr marL="342900" lvl="0" indent="-342900">
                        <a:lnSpc>
                          <a:spcPts val="1400"/>
                        </a:lnSpc>
                        <a:spcAft>
                          <a:spcPts val="100"/>
                        </a:spcAft>
                        <a:buFont typeface="Symbol" panose="05050102010706020507" pitchFamily="18" charset="2"/>
                        <a:buChar char=""/>
                      </a:pPr>
                      <a:r>
                        <a:rPr lang="hu-HU" sz="1100" dirty="0">
                          <a:effectLst/>
                        </a:rPr>
                        <a:t>A folyamatos használat esetében megbízható</a:t>
                      </a:r>
                    </a:p>
                    <a:p>
                      <a:pPr marL="342900" lvl="0" indent="-342900">
                        <a:lnSpc>
                          <a:spcPts val="1400"/>
                        </a:lnSpc>
                        <a:spcAft>
                          <a:spcPts val="100"/>
                        </a:spcAft>
                        <a:buFont typeface="Symbol" panose="05050102010706020507" pitchFamily="18" charset="2"/>
                        <a:buChar char=""/>
                      </a:pPr>
                      <a:r>
                        <a:rPr lang="hu-HU" sz="1100" dirty="0">
                          <a:effectLst/>
                        </a:rPr>
                        <a:t>Biztosítási célú értékelésnél csak ez a módszer alkalmazható</a:t>
                      </a:r>
                      <a:endParaRPr lang="hu-HU"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342900" lvl="0" indent="-342900">
                        <a:lnSpc>
                          <a:spcPts val="1400"/>
                        </a:lnSpc>
                        <a:spcAft>
                          <a:spcPts val="100"/>
                        </a:spcAft>
                        <a:buFont typeface="Symbol" panose="05050102010706020507" pitchFamily="18" charset="2"/>
                        <a:buChar char=""/>
                      </a:pPr>
                      <a:r>
                        <a:rPr lang="hu-HU" sz="1100">
                          <a:effectLst/>
                        </a:rPr>
                        <a:t>Nem számviteli és nem biztosítási célú értékelés esetén bizonytalan</a:t>
                      </a:r>
                      <a:endParaRPr lang="hu-HU"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90327162"/>
                  </a:ext>
                </a:extLst>
              </a:tr>
              <a:tr h="932134">
                <a:tc>
                  <a:txBody>
                    <a:bodyPr/>
                    <a:lstStyle/>
                    <a:p>
                      <a:pPr algn="ctr">
                        <a:lnSpc>
                          <a:spcPts val="1400"/>
                        </a:lnSpc>
                        <a:spcAft>
                          <a:spcPts val="100"/>
                        </a:spcAft>
                      </a:pPr>
                      <a:r>
                        <a:rPr lang="hu-HU" sz="1100" dirty="0">
                          <a:effectLst/>
                        </a:rPr>
                        <a:t>Összehasonlító</a:t>
                      </a:r>
                      <a:endParaRPr lang="hu-HU"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lvl="0" indent="-342900">
                        <a:lnSpc>
                          <a:spcPts val="1400"/>
                        </a:lnSpc>
                        <a:spcAft>
                          <a:spcPts val="100"/>
                        </a:spcAft>
                        <a:buFont typeface="Symbol" panose="05050102010706020507" pitchFamily="18" charset="2"/>
                        <a:buChar char=""/>
                      </a:pPr>
                      <a:r>
                        <a:rPr lang="hu-HU" sz="1100" dirty="0">
                          <a:effectLst/>
                        </a:rPr>
                        <a:t>Piaci információk megléte esetén megbízható módszer.</a:t>
                      </a:r>
                      <a:endParaRPr lang="hu-HU"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342900" lvl="0" indent="-342900">
                        <a:lnSpc>
                          <a:spcPts val="1400"/>
                        </a:lnSpc>
                        <a:spcAft>
                          <a:spcPts val="100"/>
                        </a:spcAft>
                        <a:buFont typeface="Symbol" panose="05050102010706020507" pitchFamily="18" charset="2"/>
                        <a:buChar char=""/>
                      </a:pPr>
                      <a:r>
                        <a:rPr lang="hu-HU" sz="1100">
                          <a:effectLst/>
                        </a:rPr>
                        <a:t>Csak az aktív használtpiaccal rendelkező eszközökre lehet alkalmazni</a:t>
                      </a:r>
                      <a:endParaRPr lang="hu-HU"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07460490"/>
                  </a:ext>
                </a:extLst>
              </a:tr>
              <a:tr h="1246247">
                <a:tc>
                  <a:txBody>
                    <a:bodyPr/>
                    <a:lstStyle/>
                    <a:p>
                      <a:pPr algn="ctr">
                        <a:lnSpc>
                          <a:spcPts val="1400"/>
                        </a:lnSpc>
                        <a:spcAft>
                          <a:spcPts val="100"/>
                        </a:spcAft>
                      </a:pPr>
                      <a:r>
                        <a:rPr lang="hu-HU" sz="1100" dirty="0">
                          <a:effectLst/>
                        </a:rPr>
                        <a:t>Bevétel alapú</a:t>
                      </a:r>
                      <a:endParaRPr lang="hu-HU"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lvl="0" indent="-342900">
                        <a:lnSpc>
                          <a:spcPts val="1400"/>
                        </a:lnSpc>
                        <a:spcAft>
                          <a:spcPts val="100"/>
                        </a:spcAft>
                        <a:buFont typeface="Symbol" panose="05050102010706020507" pitchFamily="18" charset="2"/>
                        <a:buChar char=""/>
                      </a:pPr>
                      <a:r>
                        <a:rPr lang="hu-HU" sz="1100" dirty="0">
                          <a:effectLst/>
                        </a:rPr>
                        <a:t>Külső értékfaktorokat is figyelembe vesz, azt külön nem kell meghatározni</a:t>
                      </a:r>
                      <a:endParaRPr lang="hu-HU"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342900" lvl="0" indent="-342900">
                        <a:lnSpc>
                          <a:spcPts val="1400"/>
                        </a:lnSpc>
                        <a:spcAft>
                          <a:spcPts val="100"/>
                        </a:spcAft>
                        <a:buFont typeface="Symbol" panose="05050102010706020507" pitchFamily="18" charset="2"/>
                        <a:buChar char=""/>
                      </a:pPr>
                      <a:r>
                        <a:rPr lang="hu-HU" sz="1100" dirty="0">
                          <a:effectLst/>
                        </a:rPr>
                        <a:t>Kizárólag saját bevétellel és költséggel rendelkező eszközök esetén alkalmazható</a:t>
                      </a:r>
                      <a:endParaRPr lang="hu-HU"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02376630"/>
                  </a:ext>
                </a:extLst>
              </a:tr>
            </a:tbl>
          </a:graphicData>
        </a:graphic>
      </p:graphicFrame>
    </p:spTree>
    <p:extLst>
      <p:ext uri="{BB962C8B-B14F-4D97-AF65-F5344CB8AC3E}">
        <p14:creationId xmlns:p14="http://schemas.microsoft.com/office/powerpoint/2010/main" val="2807901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Banki értékelések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p:txBody>
      </p:sp>
      <p:sp>
        <p:nvSpPr>
          <p:cNvPr id="8" name="Szövegdoboz 7">
            <a:extLst>
              <a:ext uri="{FF2B5EF4-FFF2-40B4-BE49-F238E27FC236}">
                <a16:creationId xmlns:a16="http://schemas.microsoft.com/office/drawing/2014/main" id="{4DB12ED1-06A6-4674-97B0-E29E2A7CB14C}"/>
              </a:ext>
            </a:extLst>
          </p:cNvPr>
          <p:cNvSpPr txBox="1"/>
          <p:nvPr/>
        </p:nvSpPr>
        <p:spPr>
          <a:xfrm>
            <a:off x="1288829" y="2105527"/>
            <a:ext cx="7601171" cy="4559433"/>
          </a:xfrm>
          <a:prstGeom prst="rect">
            <a:avLst/>
          </a:prstGeom>
        </p:spPr>
        <p:txBody>
          <a:bodyPr vert="horz" lIns="91440" tIns="45720" rIns="91440" bIns="45720" rtlCol="0" anchor="ctr">
            <a:normAutofit/>
          </a:bodyPr>
          <a:lstStyle/>
          <a:p>
            <a:r>
              <a:rPr lang="hu-HU" dirty="0"/>
              <a:t>Banki értékelések esetében rendszerint nyílt piaci értéket és kényszerértékesítési vagy likvidációs értéket határozunk meg.</a:t>
            </a:r>
          </a:p>
          <a:p>
            <a:endParaRPr lang="hu-HU" dirty="0"/>
          </a:p>
          <a:p>
            <a:r>
              <a:rPr lang="hu-HU" dirty="0"/>
              <a:t>Rendszerint nem kell a számvitelt követni, illetve a bankoknak vannak belső előírásai, hogy mit fogadnak be, mint fedezet és mit nem, ezt célszerű előre tisztázni, hogy mindenki ugyan azt a vagyonkört vizsgálja. (ha a vagyontárgyak nincsenek külön kijelölve, a vagyonértékelőnek nem kell kötelezően csak azt a vagyonkört vizsgálni, amelyet a bank elfogad, de célszerű.)</a:t>
            </a:r>
          </a:p>
          <a:p>
            <a:endParaRPr lang="hu-HU" dirty="0"/>
          </a:p>
          <a:p>
            <a:r>
              <a:rPr lang="hu-HU" dirty="0"/>
              <a:t>Nyílt piaci értékelés</a:t>
            </a:r>
          </a:p>
          <a:p>
            <a:r>
              <a:rPr lang="hu-HU" dirty="0"/>
              <a:t> </a:t>
            </a:r>
          </a:p>
          <a:p>
            <a:r>
              <a:rPr lang="hu-HU" dirty="0"/>
              <a:t>A nyílt piaci érték meghatározásához legcélszerűbb eszköz a piaci összehasonlító módszer. A piaci módszer vagy alternatív hasznosíthatóságot, vagy piacképességet tehát a használtpiac meglétét feltételezi.</a:t>
            </a:r>
          </a:p>
          <a:p>
            <a:endParaRPr lang="hu-HU" dirty="0"/>
          </a:p>
        </p:txBody>
      </p:sp>
    </p:spTree>
    <p:extLst>
      <p:ext uri="{BB962C8B-B14F-4D97-AF65-F5344CB8AC3E}">
        <p14:creationId xmlns:p14="http://schemas.microsoft.com/office/powerpoint/2010/main" val="13302236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Banki értékelések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p:txBody>
      </p:sp>
      <p:sp>
        <p:nvSpPr>
          <p:cNvPr id="8" name="Szövegdoboz 7">
            <a:extLst>
              <a:ext uri="{FF2B5EF4-FFF2-40B4-BE49-F238E27FC236}">
                <a16:creationId xmlns:a16="http://schemas.microsoft.com/office/drawing/2014/main" id="{4DB12ED1-06A6-4674-97B0-E29E2A7CB14C}"/>
              </a:ext>
            </a:extLst>
          </p:cNvPr>
          <p:cNvSpPr txBox="1"/>
          <p:nvPr/>
        </p:nvSpPr>
        <p:spPr>
          <a:xfrm>
            <a:off x="1288829" y="2105527"/>
            <a:ext cx="7601171" cy="4559433"/>
          </a:xfrm>
          <a:prstGeom prst="rect">
            <a:avLst/>
          </a:prstGeom>
        </p:spPr>
        <p:txBody>
          <a:bodyPr vert="horz" lIns="91440" tIns="45720" rIns="91440" bIns="45720" rtlCol="0" anchor="ctr">
            <a:normAutofit fontScale="92500"/>
          </a:bodyPr>
          <a:lstStyle/>
          <a:p>
            <a:r>
              <a:rPr lang="hu-HU" dirty="0"/>
              <a:t>Mi a teendő akkor, ha piaci összehasonlító adat nem lelhető fel a géphez, mégis, nyílt piaci értéket kell meghatározni?</a:t>
            </a:r>
          </a:p>
          <a:p>
            <a:r>
              <a:rPr lang="hu-HU" dirty="0"/>
              <a:t> </a:t>
            </a:r>
          </a:p>
          <a:p>
            <a:r>
              <a:rPr lang="hu-HU" dirty="0"/>
              <a:t>Lehet-e azt mondani, hogy a berendezés forgalomképtelen, illetve bizonyos feltételekkel forgalomképes?</a:t>
            </a:r>
          </a:p>
          <a:p>
            <a:endParaRPr lang="hu-HU" dirty="0"/>
          </a:p>
          <a:p>
            <a:r>
              <a:rPr lang="hu-HU" dirty="0"/>
              <a:t>Nyílt piaci értéket úgy is meg lehet határozni berendezések esetében, hogy a folyamatos használat melletti értékmeghatározásból levonjuk azokat a költségeket, amelyek a használatbavételhez szükségesek (szállítás, installáció, beüzemelés, betanítás), továbbá mivel egy záros határidőt feltételezünk a piacon történő értékesítéshez, ezért úgynevezett tapasztalati piaci diszkontot alkalmazunk. Ez a diszkonttényező függ az eszköz típusától, méretétől, állapotától és piacképességétől. Ez közvetett módszer, amelyet a költség módszerből vezetünk le tapasztalati úton. </a:t>
            </a:r>
          </a:p>
          <a:p>
            <a:r>
              <a:rPr lang="hu-HU" dirty="0"/>
              <a:t> </a:t>
            </a:r>
          </a:p>
          <a:p>
            <a:r>
              <a:rPr lang="hu-HU" dirty="0"/>
              <a:t>Felszámolási vagy likvidációs érték meghatározásánál hasonlóan tudunk eljárni, azonban mindenképpen nagyobb diszkontot kell alkalmazni, mivel azt feltételezzük, hogy az eszközök rövidebb időintervallum alatt kerülnek értékesítésre.</a:t>
            </a:r>
          </a:p>
          <a:p>
            <a:endParaRPr lang="hu-HU" dirty="0"/>
          </a:p>
        </p:txBody>
      </p:sp>
    </p:spTree>
    <p:extLst>
      <p:ext uri="{BB962C8B-B14F-4D97-AF65-F5344CB8AC3E}">
        <p14:creationId xmlns:p14="http://schemas.microsoft.com/office/powerpoint/2010/main" val="23614576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Számolási példák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p:txBody>
      </p:sp>
      <p:sp>
        <p:nvSpPr>
          <p:cNvPr id="8" name="Szövegdoboz 7">
            <a:extLst>
              <a:ext uri="{FF2B5EF4-FFF2-40B4-BE49-F238E27FC236}">
                <a16:creationId xmlns:a16="http://schemas.microsoft.com/office/drawing/2014/main" id="{4DB12ED1-06A6-4674-97B0-E29E2A7CB14C}"/>
              </a:ext>
            </a:extLst>
          </p:cNvPr>
          <p:cNvSpPr txBox="1"/>
          <p:nvPr/>
        </p:nvSpPr>
        <p:spPr>
          <a:xfrm>
            <a:off x="1288829" y="2105527"/>
            <a:ext cx="7601171" cy="4559433"/>
          </a:xfrm>
          <a:prstGeom prst="rect">
            <a:avLst/>
          </a:prstGeom>
        </p:spPr>
        <p:txBody>
          <a:bodyPr vert="horz" lIns="91440" tIns="45720" rIns="91440" bIns="45720" rtlCol="0" anchor="ctr">
            <a:normAutofit/>
          </a:bodyPr>
          <a:lstStyle/>
          <a:p>
            <a:endParaRPr lang="hu-HU" dirty="0"/>
          </a:p>
        </p:txBody>
      </p:sp>
      <p:sp>
        <p:nvSpPr>
          <p:cNvPr id="10" name="Szövegdoboz 9">
            <a:extLst>
              <a:ext uri="{FF2B5EF4-FFF2-40B4-BE49-F238E27FC236}">
                <a16:creationId xmlns:a16="http://schemas.microsoft.com/office/drawing/2014/main" id="{0132F464-8E8B-41E3-9F78-2A570F8BCEA2}"/>
              </a:ext>
            </a:extLst>
          </p:cNvPr>
          <p:cNvSpPr txBox="1"/>
          <p:nvPr/>
        </p:nvSpPr>
        <p:spPr>
          <a:xfrm>
            <a:off x="1288828" y="2105527"/>
            <a:ext cx="7601171" cy="4559433"/>
          </a:xfrm>
          <a:prstGeom prst="rect">
            <a:avLst/>
          </a:prstGeom>
        </p:spPr>
        <p:txBody>
          <a:bodyPr vert="horz" lIns="91440" tIns="45720" rIns="91440" bIns="45720" rtlCol="0" anchor="ctr">
            <a:normAutofit lnSpcReduction="10000"/>
          </a:bodyPr>
          <a:lstStyle/>
          <a:p>
            <a:r>
              <a:rPr lang="hu-HU" b="1" dirty="0"/>
              <a:t>Költség módszer</a:t>
            </a:r>
          </a:p>
          <a:p>
            <a:r>
              <a:rPr lang="hu-HU" dirty="0"/>
              <a:t> </a:t>
            </a:r>
          </a:p>
          <a:p>
            <a:r>
              <a:rPr lang="hu-HU" b="1" dirty="0"/>
              <a:t>Cost-</a:t>
            </a:r>
            <a:r>
              <a:rPr lang="hu-HU" b="1" dirty="0" err="1"/>
              <a:t>to</a:t>
            </a:r>
            <a:r>
              <a:rPr lang="hu-HU" b="1" dirty="0"/>
              <a:t>-</a:t>
            </a:r>
            <a:r>
              <a:rPr lang="hu-HU" b="1" dirty="0" err="1"/>
              <a:t>capacity</a:t>
            </a:r>
            <a:r>
              <a:rPr lang="hu-HU" b="1" dirty="0"/>
              <a:t> metódus – CRN meghatározás</a:t>
            </a:r>
          </a:p>
          <a:p>
            <a:r>
              <a:rPr lang="hu-HU" dirty="0"/>
              <a:t> </a:t>
            </a:r>
          </a:p>
          <a:p>
            <a:r>
              <a:rPr lang="hu-HU" dirty="0"/>
              <a:t>Értékelendő vagyontárgy adatai:</a:t>
            </a:r>
          </a:p>
          <a:p>
            <a:pPr lvl="0"/>
            <a:r>
              <a:rPr lang="hu-HU" dirty="0"/>
              <a:t>Töltő gépsor 1</a:t>
            </a:r>
          </a:p>
          <a:p>
            <a:pPr lvl="0"/>
            <a:r>
              <a:rPr lang="hu-HU" dirty="0"/>
              <a:t>Teljesítmény: 1.000.000 0,5l palack/műszak</a:t>
            </a:r>
          </a:p>
          <a:p>
            <a:r>
              <a:rPr lang="hu-HU" dirty="0"/>
              <a:t> </a:t>
            </a:r>
          </a:p>
          <a:p>
            <a:r>
              <a:rPr lang="hu-HU" dirty="0"/>
              <a:t>Összehasonlított vagyontárgy</a:t>
            </a:r>
          </a:p>
          <a:p>
            <a:pPr lvl="0"/>
            <a:r>
              <a:rPr lang="hu-HU" dirty="0"/>
              <a:t>Töltő gépsor 2</a:t>
            </a:r>
          </a:p>
          <a:p>
            <a:pPr lvl="0"/>
            <a:r>
              <a:rPr lang="hu-HU" dirty="0"/>
              <a:t>Teljesítmény: 1.200.000 db 0,5l palack/műszak</a:t>
            </a:r>
          </a:p>
          <a:p>
            <a:pPr lvl="0"/>
            <a:r>
              <a:rPr lang="hu-HU" dirty="0"/>
              <a:t>Új értéke: 1.500.000 EURO</a:t>
            </a:r>
          </a:p>
          <a:p>
            <a:r>
              <a:rPr lang="hu-HU" dirty="0"/>
              <a:t> </a:t>
            </a:r>
          </a:p>
          <a:p>
            <a:r>
              <a:rPr lang="hu-HU" dirty="0"/>
              <a:t>Iparági jellemző nem áll rendelkezésre, a fordulónapi EURO árfolyam: 1 EUR=292,27 HUF.</a:t>
            </a:r>
          </a:p>
          <a:p>
            <a:endParaRPr lang="hu-HU" dirty="0"/>
          </a:p>
          <a:p>
            <a:r>
              <a:rPr lang="hu-HU" dirty="0"/>
              <a:t>Mennyi lehet az 1-es gépsor helyettesítési értéke?</a:t>
            </a:r>
          </a:p>
          <a:p>
            <a:endParaRPr lang="hu-HU" dirty="0"/>
          </a:p>
        </p:txBody>
      </p:sp>
    </p:spTree>
    <p:extLst>
      <p:ext uri="{BB962C8B-B14F-4D97-AF65-F5344CB8AC3E}">
        <p14:creationId xmlns:p14="http://schemas.microsoft.com/office/powerpoint/2010/main" val="23448545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Számolási példák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p:txBody>
      </p:sp>
      <p:sp>
        <p:nvSpPr>
          <p:cNvPr id="8" name="Szövegdoboz 7">
            <a:extLst>
              <a:ext uri="{FF2B5EF4-FFF2-40B4-BE49-F238E27FC236}">
                <a16:creationId xmlns:a16="http://schemas.microsoft.com/office/drawing/2014/main" id="{4DB12ED1-06A6-4674-97B0-E29E2A7CB14C}"/>
              </a:ext>
            </a:extLst>
          </p:cNvPr>
          <p:cNvSpPr txBox="1"/>
          <p:nvPr/>
        </p:nvSpPr>
        <p:spPr>
          <a:xfrm>
            <a:off x="1288829" y="2105527"/>
            <a:ext cx="7601171" cy="4559433"/>
          </a:xfrm>
          <a:prstGeom prst="rect">
            <a:avLst/>
          </a:prstGeom>
        </p:spPr>
        <p:txBody>
          <a:bodyPr vert="horz" lIns="91440" tIns="45720" rIns="91440" bIns="45720" rtlCol="0" anchor="ctr">
            <a:normAutofit/>
          </a:bodyPr>
          <a:lstStyle/>
          <a:p>
            <a:endParaRPr lang="hu-HU" dirty="0"/>
          </a:p>
        </p:txBody>
      </p:sp>
      <p:sp>
        <p:nvSpPr>
          <p:cNvPr id="10" name="Szövegdoboz 9">
            <a:extLst>
              <a:ext uri="{FF2B5EF4-FFF2-40B4-BE49-F238E27FC236}">
                <a16:creationId xmlns:a16="http://schemas.microsoft.com/office/drawing/2014/main" id="{0132F464-8E8B-41E3-9F78-2A570F8BCEA2}"/>
              </a:ext>
            </a:extLst>
          </p:cNvPr>
          <p:cNvSpPr txBox="1"/>
          <p:nvPr/>
        </p:nvSpPr>
        <p:spPr>
          <a:xfrm>
            <a:off x="1288828" y="2105527"/>
            <a:ext cx="7601171" cy="4559433"/>
          </a:xfrm>
          <a:prstGeom prst="rect">
            <a:avLst/>
          </a:prstGeom>
        </p:spPr>
        <p:txBody>
          <a:bodyPr vert="horz" lIns="91440" tIns="45720" rIns="91440" bIns="45720" rtlCol="0" anchor="ctr">
            <a:normAutofit/>
          </a:bodyPr>
          <a:lstStyle/>
          <a:p>
            <a:pPr algn="ctr"/>
            <a:r>
              <a:rPr lang="hu-HU" sz="2400" dirty="0"/>
              <a:t>C</a:t>
            </a:r>
            <a:r>
              <a:rPr lang="hu-HU" sz="2400" baseline="-25000" dirty="0"/>
              <a:t>2</a:t>
            </a:r>
            <a:r>
              <a:rPr lang="hu-HU" sz="2400" dirty="0"/>
              <a:t>/C</a:t>
            </a:r>
            <a:r>
              <a:rPr lang="hu-HU" sz="2400" baseline="-25000" dirty="0"/>
              <a:t>1</a:t>
            </a:r>
            <a:r>
              <a:rPr lang="hu-HU" sz="2400" dirty="0"/>
              <a:t>=(Q</a:t>
            </a:r>
            <a:r>
              <a:rPr lang="hu-HU" sz="2400" baseline="-25000" dirty="0"/>
              <a:t>2</a:t>
            </a:r>
            <a:r>
              <a:rPr lang="hu-HU" sz="2400" dirty="0"/>
              <a:t>/Q</a:t>
            </a:r>
            <a:r>
              <a:rPr lang="hu-HU" sz="2400" baseline="-25000" dirty="0"/>
              <a:t>1</a:t>
            </a:r>
            <a:r>
              <a:rPr lang="hu-HU" sz="2400" dirty="0"/>
              <a:t>)</a:t>
            </a:r>
            <a:r>
              <a:rPr lang="hu-HU" sz="2400" baseline="30000" dirty="0"/>
              <a:t>x</a:t>
            </a:r>
            <a:endParaRPr lang="hu-HU" sz="2400" dirty="0"/>
          </a:p>
          <a:p>
            <a:endParaRPr lang="hu-HU" dirty="0"/>
          </a:p>
          <a:p>
            <a:r>
              <a:rPr lang="hu-HU" dirty="0"/>
              <a:t> ahol:</a:t>
            </a:r>
          </a:p>
          <a:p>
            <a:pPr marL="285750" indent="-285750">
              <a:buFont typeface="Arial" panose="020B0604020202020204" pitchFamily="34" charset="0"/>
              <a:buChar char="•"/>
            </a:pPr>
            <a:r>
              <a:rPr lang="hu-HU" dirty="0"/>
              <a:t>„C</a:t>
            </a:r>
            <a:r>
              <a:rPr lang="hu-HU" baseline="-25000" dirty="0"/>
              <a:t>2</a:t>
            </a:r>
            <a:r>
              <a:rPr lang="hu-HU" dirty="0"/>
              <a:t>” a értékelendő vagyontárgy újraelőállítási értéke,</a:t>
            </a:r>
          </a:p>
          <a:p>
            <a:pPr marL="285750" indent="-285750">
              <a:buFont typeface="Arial" panose="020B0604020202020204" pitchFamily="34" charset="0"/>
              <a:buChar char="•"/>
            </a:pPr>
            <a:r>
              <a:rPr lang="hu-HU" dirty="0"/>
              <a:t>„Q</a:t>
            </a:r>
            <a:r>
              <a:rPr lang="hu-HU" baseline="-25000" dirty="0"/>
              <a:t>2</a:t>
            </a:r>
            <a:r>
              <a:rPr lang="hu-HU" dirty="0"/>
              <a:t>” az értékelendő vagyontárgy kapacitása,</a:t>
            </a:r>
          </a:p>
          <a:p>
            <a:pPr marL="285750" indent="-285750">
              <a:buFont typeface="Arial" panose="020B0604020202020204" pitchFamily="34" charset="0"/>
              <a:buChar char="•"/>
            </a:pPr>
            <a:r>
              <a:rPr lang="hu-HU" dirty="0"/>
              <a:t>„C</a:t>
            </a:r>
            <a:r>
              <a:rPr lang="hu-HU" baseline="-25000" dirty="0"/>
              <a:t>1</a:t>
            </a:r>
            <a:r>
              <a:rPr lang="hu-HU" dirty="0"/>
              <a:t>” az ismert vagyontárgy újraelőállítási értéke,</a:t>
            </a:r>
          </a:p>
          <a:p>
            <a:pPr marL="285750" indent="-285750">
              <a:buFont typeface="Arial" panose="020B0604020202020204" pitchFamily="34" charset="0"/>
              <a:buChar char="•"/>
            </a:pPr>
            <a:r>
              <a:rPr lang="hu-HU" dirty="0"/>
              <a:t>„Q</a:t>
            </a:r>
            <a:r>
              <a:rPr lang="hu-HU" baseline="-25000" dirty="0"/>
              <a:t>1</a:t>
            </a:r>
            <a:r>
              <a:rPr lang="hu-HU" dirty="0"/>
              <a:t>” az ismert vagyontárgy kapacitása,</a:t>
            </a:r>
          </a:p>
          <a:p>
            <a:pPr marL="285750" indent="-285750">
              <a:buFont typeface="Arial" panose="020B0604020202020204" pitchFamily="34" charset="0"/>
              <a:buChar char="•"/>
            </a:pPr>
            <a:r>
              <a:rPr lang="hu-HU" dirty="0"/>
              <a:t> „x” az iparágra jellemző mutatószám, ha nincs információnk, rendszerint 0,7-et használunk.</a:t>
            </a:r>
          </a:p>
          <a:p>
            <a:endParaRPr lang="hu-HU" dirty="0"/>
          </a:p>
          <a:p>
            <a:r>
              <a:rPr lang="hu-HU" dirty="0"/>
              <a:t>Eredmény: 1.320.275 EUR, kerekítve 1.320.000 EUR, 410.000.000 HUF</a:t>
            </a:r>
          </a:p>
          <a:p>
            <a:endParaRPr lang="hu-HU" dirty="0"/>
          </a:p>
        </p:txBody>
      </p:sp>
    </p:spTree>
    <p:extLst>
      <p:ext uri="{BB962C8B-B14F-4D97-AF65-F5344CB8AC3E}">
        <p14:creationId xmlns:p14="http://schemas.microsoft.com/office/powerpoint/2010/main" val="25550025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Számolási példák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p:txBody>
      </p:sp>
      <p:sp>
        <p:nvSpPr>
          <p:cNvPr id="8" name="Szövegdoboz 7">
            <a:extLst>
              <a:ext uri="{FF2B5EF4-FFF2-40B4-BE49-F238E27FC236}">
                <a16:creationId xmlns:a16="http://schemas.microsoft.com/office/drawing/2014/main" id="{4DB12ED1-06A6-4674-97B0-E29E2A7CB14C}"/>
              </a:ext>
            </a:extLst>
          </p:cNvPr>
          <p:cNvSpPr txBox="1"/>
          <p:nvPr/>
        </p:nvSpPr>
        <p:spPr>
          <a:xfrm>
            <a:off x="1288829" y="2105527"/>
            <a:ext cx="7601171" cy="4559433"/>
          </a:xfrm>
          <a:prstGeom prst="rect">
            <a:avLst/>
          </a:prstGeom>
        </p:spPr>
        <p:txBody>
          <a:bodyPr vert="horz" lIns="91440" tIns="45720" rIns="91440" bIns="45720" rtlCol="0" anchor="ctr">
            <a:normAutofit/>
          </a:bodyPr>
          <a:lstStyle/>
          <a:p>
            <a:endParaRPr lang="hu-HU" dirty="0"/>
          </a:p>
        </p:txBody>
      </p:sp>
      <p:sp>
        <p:nvSpPr>
          <p:cNvPr id="10" name="Szövegdoboz 9">
            <a:extLst>
              <a:ext uri="{FF2B5EF4-FFF2-40B4-BE49-F238E27FC236}">
                <a16:creationId xmlns:a16="http://schemas.microsoft.com/office/drawing/2014/main" id="{0132F464-8E8B-41E3-9F78-2A570F8BCEA2}"/>
              </a:ext>
            </a:extLst>
          </p:cNvPr>
          <p:cNvSpPr txBox="1"/>
          <p:nvPr/>
        </p:nvSpPr>
        <p:spPr>
          <a:xfrm>
            <a:off x="1288828" y="2105527"/>
            <a:ext cx="7601171" cy="4559433"/>
          </a:xfrm>
          <a:prstGeom prst="rect">
            <a:avLst/>
          </a:prstGeom>
        </p:spPr>
        <p:txBody>
          <a:bodyPr vert="horz" lIns="91440" tIns="45720" rIns="91440" bIns="45720" rtlCol="0" anchor="ctr">
            <a:normAutofit/>
          </a:bodyPr>
          <a:lstStyle/>
          <a:p>
            <a:r>
              <a:rPr lang="hu-HU" b="1" dirty="0"/>
              <a:t>Indexálás – CRN meghatározás számviteli adatok alapján</a:t>
            </a:r>
          </a:p>
          <a:p>
            <a:r>
              <a:rPr lang="hu-HU" dirty="0"/>
              <a:t> </a:t>
            </a:r>
          </a:p>
          <a:p>
            <a:r>
              <a:rPr lang="hu-HU" dirty="0"/>
              <a:t>Az értékelendő vagyontárgyat a cég 2013.február 4-én szerezte be, 1.320.000 Euróért. A könyvelési adatok az alábbiak:</a:t>
            </a:r>
          </a:p>
          <a:p>
            <a:endParaRPr lang="hu-HU" dirty="0"/>
          </a:p>
          <a:p>
            <a:endParaRPr lang="hu-HU" dirty="0"/>
          </a:p>
          <a:p>
            <a:endParaRPr lang="hu-HU" dirty="0"/>
          </a:p>
          <a:p>
            <a:endParaRPr lang="hu-HU" dirty="0"/>
          </a:p>
          <a:p>
            <a:r>
              <a:rPr lang="hu-HU" dirty="0"/>
              <a:t>Fordulónap: 2018.02.04</a:t>
            </a:r>
          </a:p>
          <a:p>
            <a:r>
              <a:rPr lang="hu-HU" dirty="0"/>
              <a:t>Fordulónapi Euró árfolyam: 309,92</a:t>
            </a:r>
          </a:p>
          <a:p>
            <a:endParaRPr lang="hu-HU" dirty="0"/>
          </a:p>
          <a:p>
            <a:endParaRPr lang="hu-HU" dirty="0"/>
          </a:p>
          <a:p>
            <a:r>
              <a:rPr lang="hu-HU" dirty="0"/>
              <a:t>Mennyi a vagyontárgy új értéke indexálással számolva?</a:t>
            </a:r>
          </a:p>
          <a:p>
            <a:endParaRPr lang="hu-HU" dirty="0"/>
          </a:p>
          <a:p>
            <a:r>
              <a:rPr lang="hu-HU" dirty="0" err="1"/>
              <a:t>Idexált</a:t>
            </a:r>
            <a:r>
              <a:rPr lang="hu-HU" dirty="0"/>
              <a:t> CRN= 421.049.521 HUF, kerekítve 420.000.000 HUF.</a:t>
            </a:r>
          </a:p>
          <a:p>
            <a:endParaRPr lang="hu-HU" dirty="0"/>
          </a:p>
        </p:txBody>
      </p:sp>
      <p:graphicFrame>
        <p:nvGraphicFramePr>
          <p:cNvPr id="7" name="Táblázat 6">
            <a:extLst>
              <a:ext uri="{FF2B5EF4-FFF2-40B4-BE49-F238E27FC236}">
                <a16:creationId xmlns:a16="http://schemas.microsoft.com/office/drawing/2014/main" id="{E39036C1-D08B-4024-8920-2E11EA01AF8D}"/>
              </a:ext>
            </a:extLst>
          </p:cNvPr>
          <p:cNvGraphicFramePr>
            <a:graphicFrameLocks noGrp="1"/>
          </p:cNvGraphicFramePr>
          <p:nvPr>
            <p:extLst>
              <p:ext uri="{D42A27DB-BD31-4B8C-83A1-F6EECF244321}">
                <p14:modId xmlns:p14="http://schemas.microsoft.com/office/powerpoint/2010/main" val="1676106572"/>
              </p:ext>
            </p:extLst>
          </p:nvPr>
        </p:nvGraphicFramePr>
        <p:xfrm>
          <a:off x="2380274" y="3509641"/>
          <a:ext cx="5209246" cy="563880"/>
        </p:xfrm>
        <a:graphic>
          <a:graphicData uri="http://schemas.openxmlformats.org/drawingml/2006/table">
            <a:tbl>
              <a:tblPr firstRow="1" firstCol="1" bandRow="1">
                <a:tableStyleId>{5C22544A-7EE6-4342-B048-85BDC9FD1C3A}</a:tableStyleId>
              </a:tblPr>
              <a:tblGrid>
                <a:gridCol w="843823">
                  <a:extLst>
                    <a:ext uri="{9D8B030D-6E8A-4147-A177-3AD203B41FA5}">
                      <a16:colId xmlns:a16="http://schemas.microsoft.com/office/drawing/2014/main" val="3736131498"/>
                    </a:ext>
                  </a:extLst>
                </a:gridCol>
                <a:gridCol w="993534">
                  <a:extLst>
                    <a:ext uri="{9D8B030D-6E8A-4147-A177-3AD203B41FA5}">
                      <a16:colId xmlns:a16="http://schemas.microsoft.com/office/drawing/2014/main" val="2086660246"/>
                    </a:ext>
                  </a:extLst>
                </a:gridCol>
                <a:gridCol w="903392">
                  <a:extLst>
                    <a:ext uri="{9D8B030D-6E8A-4147-A177-3AD203B41FA5}">
                      <a16:colId xmlns:a16="http://schemas.microsoft.com/office/drawing/2014/main" val="2957824883"/>
                    </a:ext>
                  </a:extLst>
                </a:gridCol>
                <a:gridCol w="828487">
                  <a:extLst>
                    <a:ext uri="{9D8B030D-6E8A-4147-A177-3AD203B41FA5}">
                      <a16:colId xmlns:a16="http://schemas.microsoft.com/office/drawing/2014/main" val="2003951295"/>
                    </a:ext>
                  </a:extLst>
                </a:gridCol>
                <a:gridCol w="964952">
                  <a:extLst>
                    <a:ext uri="{9D8B030D-6E8A-4147-A177-3AD203B41FA5}">
                      <a16:colId xmlns:a16="http://schemas.microsoft.com/office/drawing/2014/main" val="1288624033"/>
                    </a:ext>
                  </a:extLst>
                </a:gridCol>
                <a:gridCol w="675058">
                  <a:extLst>
                    <a:ext uri="{9D8B030D-6E8A-4147-A177-3AD203B41FA5}">
                      <a16:colId xmlns:a16="http://schemas.microsoft.com/office/drawing/2014/main" val="3773569179"/>
                    </a:ext>
                  </a:extLst>
                </a:gridCol>
              </a:tblGrid>
              <a:tr h="373380">
                <a:tc>
                  <a:txBody>
                    <a:bodyPr/>
                    <a:lstStyle/>
                    <a:p>
                      <a:pPr algn="ctr">
                        <a:lnSpc>
                          <a:spcPts val="1400"/>
                        </a:lnSpc>
                        <a:spcAft>
                          <a:spcPts val="0"/>
                        </a:spcAft>
                      </a:pPr>
                      <a:r>
                        <a:rPr lang="hu-HU" sz="1100" dirty="0">
                          <a:effectLst/>
                        </a:rPr>
                        <a:t>Azonosító</a:t>
                      </a:r>
                      <a:endParaRPr lang="hu-HU"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ts val="1400"/>
                        </a:lnSpc>
                        <a:spcAft>
                          <a:spcPts val="0"/>
                        </a:spcAft>
                      </a:pPr>
                      <a:r>
                        <a:rPr lang="hu-HU" sz="1100">
                          <a:effectLst/>
                        </a:rPr>
                        <a:t>Megnevezés</a:t>
                      </a:r>
                      <a:endParaRPr lang="hu-HU"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ts val="1400"/>
                        </a:lnSpc>
                        <a:spcAft>
                          <a:spcPts val="0"/>
                        </a:spcAft>
                      </a:pPr>
                      <a:r>
                        <a:rPr lang="hu-HU" sz="1100">
                          <a:effectLst/>
                        </a:rPr>
                        <a:t>Aktiválás dátuma</a:t>
                      </a:r>
                      <a:endParaRPr lang="hu-HU"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ts val="1400"/>
                        </a:lnSpc>
                        <a:spcAft>
                          <a:spcPts val="0"/>
                        </a:spcAft>
                      </a:pPr>
                      <a:r>
                        <a:rPr lang="hu-HU" sz="1100" dirty="0">
                          <a:effectLst/>
                        </a:rPr>
                        <a:t>Beszerzési érték</a:t>
                      </a:r>
                      <a:endParaRPr lang="hu-HU"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ts val="1400"/>
                        </a:lnSpc>
                        <a:spcAft>
                          <a:spcPts val="0"/>
                        </a:spcAft>
                      </a:pPr>
                      <a:r>
                        <a:rPr lang="hu-HU" sz="1100">
                          <a:effectLst/>
                        </a:rPr>
                        <a:t>Könyvszerinti érték</a:t>
                      </a:r>
                      <a:endParaRPr lang="hu-HU"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ts val="1400"/>
                        </a:lnSpc>
                        <a:spcAft>
                          <a:spcPts val="0"/>
                        </a:spcAft>
                      </a:pPr>
                      <a:r>
                        <a:rPr lang="hu-HU" sz="1100">
                          <a:effectLst/>
                        </a:rPr>
                        <a:t>Leírási kulcs</a:t>
                      </a:r>
                      <a:endParaRPr lang="hu-HU"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3270092976"/>
                  </a:ext>
                </a:extLst>
              </a:tr>
              <a:tr h="190500">
                <a:tc>
                  <a:txBody>
                    <a:bodyPr/>
                    <a:lstStyle/>
                    <a:p>
                      <a:pPr algn="r">
                        <a:lnSpc>
                          <a:spcPts val="1400"/>
                        </a:lnSpc>
                        <a:spcAft>
                          <a:spcPts val="0"/>
                        </a:spcAft>
                      </a:pPr>
                      <a:r>
                        <a:rPr lang="hu-HU" sz="1100">
                          <a:effectLst/>
                        </a:rPr>
                        <a:t>131000245</a:t>
                      </a:r>
                      <a:endParaRPr lang="hu-HU"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nSpc>
                          <a:spcPts val="1400"/>
                        </a:lnSpc>
                        <a:spcAft>
                          <a:spcPts val="0"/>
                        </a:spcAft>
                      </a:pPr>
                      <a:r>
                        <a:rPr lang="hu-HU" sz="1100">
                          <a:effectLst/>
                        </a:rPr>
                        <a:t>Gyártósor</a:t>
                      </a:r>
                      <a:endParaRPr lang="hu-HU"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ts val="1400"/>
                        </a:lnSpc>
                        <a:spcAft>
                          <a:spcPts val="0"/>
                        </a:spcAft>
                      </a:pPr>
                      <a:r>
                        <a:rPr lang="hu-HU" sz="1100">
                          <a:effectLst/>
                        </a:rPr>
                        <a:t>2013.02.04</a:t>
                      </a:r>
                      <a:endParaRPr lang="hu-HU"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ts val="1400"/>
                        </a:lnSpc>
                        <a:spcAft>
                          <a:spcPts val="0"/>
                        </a:spcAft>
                      </a:pPr>
                      <a:r>
                        <a:rPr lang="hu-HU" sz="1100">
                          <a:effectLst/>
                        </a:rPr>
                        <a:t>385.796.400</a:t>
                      </a:r>
                      <a:endParaRPr lang="hu-HU"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ts val="1400"/>
                        </a:lnSpc>
                        <a:spcAft>
                          <a:spcPts val="0"/>
                        </a:spcAft>
                      </a:pPr>
                      <a:r>
                        <a:rPr lang="hu-HU" sz="1100">
                          <a:effectLst/>
                        </a:rPr>
                        <a:t>115.738.920</a:t>
                      </a:r>
                      <a:endParaRPr lang="hu-HU"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ts val="1400"/>
                        </a:lnSpc>
                        <a:spcAft>
                          <a:spcPts val="0"/>
                        </a:spcAft>
                      </a:pPr>
                      <a:r>
                        <a:rPr lang="hu-HU" sz="1100" dirty="0">
                          <a:effectLst/>
                        </a:rPr>
                        <a:t>14,50%</a:t>
                      </a:r>
                      <a:endParaRPr lang="hu-HU"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3908805029"/>
                  </a:ext>
                </a:extLst>
              </a:tr>
            </a:tbl>
          </a:graphicData>
        </a:graphic>
      </p:graphicFrame>
      <p:graphicFrame>
        <p:nvGraphicFramePr>
          <p:cNvPr id="12" name="Táblázat 11">
            <a:extLst>
              <a:ext uri="{FF2B5EF4-FFF2-40B4-BE49-F238E27FC236}">
                <a16:creationId xmlns:a16="http://schemas.microsoft.com/office/drawing/2014/main" id="{D9B68793-52FD-4187-AA1F-16EE88CA0BB4}"/>
              </a:ext>
            </a:extLst>
          </p:cNvPr>
          <p:cNvGraphicFramePr>
            <a:graphicFrameLocks noGrp="1"/>
          </p:cNvGraphicFramePr>
          <p:nvPr>
            <p:extLst>
              <p:ext uri="{D42A27DB-BD31-4B8C-83A1-F6EECF244321}">
                <p14:modId xmlns:p14="http://schemas.microsoft.com/office/powerpoint/2010/main" val="3984761353"/>
              </p:ext>
            </p:extLst>
          </p:nvPr>
        </p:nvGraphicFramePr>
        <p:xfrm>
          <a:off x="1525270" y="4947920"/>
          <a:ext cx="3290570" cy="451164"/>
        </p:xfrm>
        <a:graphic>
          <a:graphicData uri="http://schemas.openxmlformats.org/drawingml/2006/table">
            <a:tbl>
              <a:tblPr firstRow="1" firstCol="1" bandRow="1">
                <a:tableStyleId>{5C22544A-7EE6-4342-B048-85BDC9FD1C3A}</a:tableStyleId>
              </a:tblPr>
              <a:tblGrid>
                <a:gridCol w="2226386">
                  <a:extLst>
                    <a:ext uri="{9D8B030D-6E8A-4147-A177-3AD203B41FA5}">
                      <a16:colId xmlns:a16="http://schemas.microsoft.com/office/drawing/2014/main" val="554266819"/>
                    </a:ext>
                  </a:extLst>
                </a:gridCol>
                <a:gridCol w="1064184">
                  <a:extLst>
                    <a:ext uri="{9D8B030D-6E8A-4147-A177-3AD203B41FA5}">
                      <a16:colId xmlns:a16="http://schemas.microsoft.com/office/drawing/2014/main" val="1794182715"/>
                    </a:ext>
                  </a:extLst>
                </a:gridCol>
              </a:tblGrid>
              <a:tr h="225582">
                <a:tc>
                  <a:txBody>
                    <a:bodyPr/>
                    <a:lstStyle/>
                    <a:p>
                      <a:pPr>
                        <a:lnSpc>
                          <a:spcPts val="1400"/>
                        </a:lnSpc>
                        <a:spcAft>
                          <a:spcPts val="1420"/>
                        </a:spcAft>
                      </a:pPr>
                      <a:r>
                        <a:rPr lang="hu-HU" sz="1100">
                          <a:effectLst/>
                        </a:rPr>
                        <a:t>HUF Index 2013-2018</a:t>
                      </a:r>
                      <a:endParaRPr lang="hu-HU"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nSpc>
                          <a:spcPts val="1400"/>
                        </a:lnSpc>
                        <a:spcAft>
                          <a:spcPts val="1420"/>
                        </a:spcAft>
                      </a:pPr>
                      <a:r>
                        <a:rPr lang="hu-HU" sz="1100">
                          <a:effectLst/>
                        </a:rPr>
                        <a:t>105,90%</a:t>
                      </a:r>
                      <a:endParaRPr lang="hu-HU"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4179785678"/>
                  </a:ext>
                </a:extLst>
              </a:tr>
              <a:tr h="225582">
                <a:tc>
                  <a:txBody>
                    <a:bodyPr/>
                    <a:lstStyle/>
                    <a:p>
                      <a:pPr>
                        <a:lnSpc>
                          <a:spcPts val="1400"/>
                        </a:lnSpc>
                        <a:spcAft>
                          <a:spcPts val="1420"/>
                        </a:spcAft>
                      </a:pPr>
                      <a:r>
                        <a:rPr lang="hu-HU" sz="1100">
                          <a:effectLst/>
                        </a:rPr>
                        <a:t>EUR Index 2013-2018</a:t>
                      </a:r>
                      <a:endParaRPr lang="hu-HU"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nSpc>
                          <a:spcPts val="1400"/>
                        </a:lnSpc>
                        <a:spcAft>
                          <a:spcPts val="1420"/>
                        </a:spcAft>
                      </a:pPr>
                      <a:r>
                        <a:rPr lang="hu-HU" sz="1100" dirty="0">
                          <a:effectLst/>
                        </a:rPr>
                        <a:t>102,92%</a:t>
                      </a:r>
                      <a:endParaRPr lang="hu-HU"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2055059407"/>
                  </a:ext>
                </a:extLst>
              </a:tr>
            </a:tbl>
          </a:graphicData>
        </a:graphic>
      </p:graphicFrame>
    </p:spTree>
    <p:extLst>
      <p:ext uri="{BB962C8B-B14F-4D97-AF65-F5344CB8AC3E}">
        <p14:creationId xmlns:p14="http://schemas.microsoft.com/office/powerpoint/2010/main" val="402074842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Számolási példák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p:txBody>
      </p:sp>
      <p:sp>
        <p:nvSpPr>
          <p:cNvPr id="8" name="Szövegdoboz 7">
            <a:extLst>
              <a:ext uri="{FF2B5EF4-FFF2-40B4-BE49-F238E27FC236}">
                <a16:creationId xmlns:a16="http://schemas.microsoft.com/office/drawing/2014/main" id="{4DB12ED1-06A6-4674-97B0-E29E2A7CB14C}"/>
              </a:ext>
            </a:extLst>
          </p:cNvPr>
          <p:cNvSpPr txBox="1"/>
          <p:nvPr/>
        </p:nvSpPr>
        <p:spPr>
          <a:xfrm>
            <a:off x="1288829" y="2105527"/>
            <a:ext cx="7601171" cy="4559433"/>
          </a:xfrm>
          <a:prstGeom prst="rect">
            <a:avLst/>
          </a:prstGeom>
        </p:spPr>
        <p:txBody>
          <a:bodyPr vert="horz" lIns="91440" tIns="45720" rIns="91440" bIns="45720" rtlCol="0" anchor="ctr">
            <a:normAutofit/>
          </a:bodyPr>
          <a:lstStyle/>
          <a:p>
            <a:endParaRPr lang="hu-HU" dirty="0"/>
          </a:p>
        </p:txBody>
      </p:sp>
      <p:sp>
        <p:nvSpPr>
          <p:cNvPr id="10" name="Szövegdoboz 9">
            <a:extLst>
              <a:ext uri="{FF2B5EF4-FFF2-40B4-BE49-F238E27FC236}">
                <a16:creationId xmlns:a16="http://schemas.microsoft.com/office/drawing/2014/main" id="{0132F464-8E8B-41E3-9F78-2A570F8BCEA2}"/>
              </a:ext>
            </a:extLst>
          </p:cNvPr>
          <p:cNvSpPr txBox="1"/>
          <p:nvPr/>
        </p:nvSpPr>
        <p:spPr>
          <a:xfrm>
            <a:off x="1288828" y="2105527"/>
            <a:ext cx="7601171" cy="4559433"/>
          </a:xfrm>
          <a:prstGeom prst="rect">
            <a:avLst/>
          </a:prstGeom>
        </p:spPr>
        <p:txBody>
          <a:bodyPr vert="horz" lIns="91440" tIns="45720" rIns="91440" bIns="45720" rtlCol="0" anchor="ctr">
            <a:normAutofit fontScale="92500" lnSpcReduction="10000"/>
          </a:bodyPr>
          <a:lstStyle/>
          <a:p>
            <a:r>
              <a:rPr lang="hu-HU" b="1" dirty="0"/>
              <a:t>Értékcsökkenések, avultságok számítása</a:t>
            </a:r>
          </a:p>
          <a:p>
            <a:r>
              <a:rPr lang="hu-HU" dirty="0"/>
              <a:t> </a:t>
            </a:r>
          </a:p>
          <a:p>
            <a:r>
              <a:rPr lang="hu-HU" dirty="0"/>
              <a:t>A fenti gyártósorunk gazdaságos élettartama 15 év, maximális termelési kapacitása 750.000 0,5l palack/ műszak, a termék iránti kereslet miatt a gépsor csak 500.000 0,5l/műszak kapacitással üzemel. az eszköz kronologikus kora megfelel az effektív korának.</a:t>
            </a:r>
          </a:p>
          <a:p>
            <a:endParaRPr lang="hu-HU" dirty="0"/>
          </a:p>
          <a:p>
            <a:r>
              <a:rPr lang="hu-HU" dirty="0"/>
              <a:t>Milyen avultságok számíthatók, és hogyan?</a:t>
            </a:r>
          </a:p>
          <a:p>
            <a:endParaRPr lang="hu-HU" dirty="0"/>
          </a:p>
          <a:p>
            <a:r>
              <a:rPr lang="hu-HU" dirty="0" err="1"/>
              <a:t>Phy</a:t>
            </a:r>
            <a:r>
              <a:rPr lang="hu-HU" dirty="0"/>
              <a:t>% = 33% - 5év/15év</a:t>
            </a:r>
          </a:p>
          <a:p>
            <a:endParaRPr lang="hu-HU" dirty="0"/>
          </a:p>
          <a:p>
            <a:r>
              <a:rPr lang="hu-HU" dirty="0" err="1"/>
              <a:t>Funk</a:t>
            </a:r>
            <a:r>
              <a:rPr lang="hu-HU" dirty="0"/>
              <a:t>% = 18%</a:t>
            </a:r>
          </a:p>
          <a:p>
            <a:r>
              <a:rPr lang="hu-HU" dirty="0" err="1"/>
              <a:t>Funk</a:t>
            </a:r>
            <a:r>
              <a:rPr lang="hu-HU" dirty="0"/>
              <a:t>%=1-(1-(Tervezett kapacitás-valós maximális kapacitás)/tervezett kapacitás)</a:t>
            </a:r>
            <a:r>
              <a:rPr lang="hu-HU" baseline="30000" dirty="0"/>
              <a:t>x</a:t>
            </a:r>
            <a:r>
              <a:rPr lang="hu-HU" dirty="0"/>
              <a:t>)</a:t>
            </a:r>
          </a:p>
          <a:p>
            <a:r>
              <a:rPr lang="hu-HU" dirty="0" err="1"/>
              <a:t>Funk</a:t>
            </a:r>
            <a:r>
              <a:rPr lang="hu-HU" dirty="0"/>
              <a:t>%=1-(1-(1.000.000-750.000)/1.000.000)</a:t>
            </a:r>
            <a:r>
              <a:rPr lang="hu-HU" baseline="30000" dirty="0"/>
              <a:t>0,7</a:t>
            </a:r>
            <a:r>
              <a:rPr lang="hu-HU" dirty="0"/>
              <a:t>)</a:t>
            </a:r>
          </a:p>
          <a:p>
            <a:endParaRPr lang="hu-HU" dirty="0"/>
          </a:p>
          <a:p>
            <a:r>
              <a:rPr lang="hu-HU" dirty="0"/>
              <a:t>EOE% = 25%</a:t>
            </a:r>
          </a:p>
          <a:p>
            <a:r>
              <a:rPr lang="hu-HU" dirty="0"/>
              <a:t>EOE%=1-(1-(valós maximális kapacitás-aktuális teljesítmény)/ valós maximális kapacitás)</a:t>
            </a:r>
            <a:r>
              <a:rPr lang="hu-HU" baseline="30000" dirty="0"/>
              <a:t>x</a:t>
            </a:r>
            <a:r>
              <a:rPr lang="hu-HU" dirty="0"/>
              <a:t>)</a:t>
            </a:r>
          </a:p>
          <a:p>
            <a:r>
              <a:rPr lang="hu-HU" dirty="0"/>
              <a:t>EOE%=1-(1-(750.000-500.000)/750.000)</a:t>
            </a:r>
            <a:r>
              <a:rPr lang="hu-HU" baseline="30000" dirty="0"/>
              <a:t>0,7</a:t>
            </a:r>
            <a:r>
              <a:rPr lang="hu-HU" dirty="0"/>
              <a:t>)</a:t>
            </a:r>
          </a:p>
          <a:p>
            <a:endParaRPr lang="hu-HU" dirty="0"/>
          </a:p>
        </p:txBody>
      </p:sp>
    </p:spTree>
    <p:extLst>
      <p:ext uri="{BB962C8B-B14F-4D97-AF65-F5344CB8AC3E}">
        <p14:creationId xmlns:p14="http://schemas.microsoft.com/office/powerpoint/2010/main" val="142539636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Számolási példák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p:txBody>
      </p:sp>
      <p:sp>
        <p:nvSpPr>
          <p:cNvPr id="8" name="Szövegdoboz 7">
            <a:extLst>
              <a:ext uri="{FF2B5EF4-FFF2-40B4-BE49-F238E27FC236}">
                <a16:creationId xmlns:a16="http://schemas.microsoft.com/office/drawing/2014/main" id="{4DB12ED1-06A6-4674-97B0-E29E2A7CB14C}"/>
              </a:ext>
            </a:extLst>
          </p:cNvPr>
          <p:cNvSpPr txBox="1"/>
          <p:nvPr/>
        </p:nvSpPr>
        <p:spPr>
          <a:xfrm>
            <a:off x="1288829" y="2105527"/>
            <a:ext cx="7601171" cy="4559433"/>
          </a:xfrm>
          <a:prstGeom prst="rect">
            <a:avLst/>
          </a:prstGeom>
        </p:spPr>
        <p:txBody>
          <a:bodyPr vert="horz" lIns="91440" tIns="45720" rIns="91440" bIns="45720" rtlCol="0" anchor="ctr">
            <a:normAutofit/>
          </a:bodyPr>
          <a:lstStyle/>
          <a:p>
            <a:endParaRPr lang="hu-HU" dirty="0"/>
          </a:p>
        </p:txBody>
      </p:sp>
      <p:sp>
        <p:nvSpPr>
          <p:cNvPr id="10" name="Szövegdoboz 9">
            <a:extLst>
              <a:ext uri="{FF2B5EF4-FFF2-40B4-BE49-F238E27FC236}">
                <a16:creationId xmlns:a16="http://schemas.microsoft.com/office/drawing/2014/main" id="{0132F464-8E8B-41E3-9F78-2A570F8BCEA2}"/>
              </a:ext>
            </a:extLst>
          </p:cNvPr>
          <p:cNvSpPr txBox="1"/>
          <p:nvPr/>
        </p:nvSpPr>
        <p:spPr>
          <a:xfrm>
            <a:off x="1288828" y="2105527"/>
            <a:ext cx="7601171" cy="4559433"/>
          </a:xfrm>
          <a:prstGeom prst="rect">
            <a:avLst/>
          </a:prstGeom>
        </p:spPr>
        <p:txBody>
          <a:bodyPr vert="horz" lIns="91440" tIns="45720" rIns="91440" bIns="45720" rtlCol="0" anchor="ctr">
            <a:normAutofit/>
          </a:bodyPr>
          <a:lstStyle/>
          <a:p>
            <a:r>
              <a:rPr lang="hu-HU" dirty="0"/>
              <a:t>Mi a gyártó sor piaci értéke a folyamatos hasznosítást feltételezve?</a:t>
            </a:r>
          </a:p>
          <a:p>
            <a:r>
              <a:rPr lang="hu-HU" dirty="0"/>
              <a:t> </a:t>
            </a:r>
          </a:p>
          <a:p>
            <a:r>
              <a:rPr lang="hu-HU" dirty="0"/>
              <a:t>MVCU=CRN*(1-Phy%)*(1-Funk%)*(1-EOE%)</a:t>
            </a:r>
          </a:p>
          <a:p>
            <a:endParaRPr lang="hu-HU" dirty="0"/>
          </a:p>
          <a:p>
            <a:r>
              <a:rPr lang="hu-HU" dirty="0"/>
              <a:t>MVCU = 170.000.000 HUF</a:t>
            </a:r>
          </a:p>
          <a:p>
            <a:endParaRPr lang="hu-HU" dirty="0"/>
          </a:p>
          <a:p>
            <a:r>
              <a:rPr lang="hu-HU" dirty="0"/>
              <a:t>A gyártósor telepítése, beüzemelése, installációja a beszerzéskor 45.000.000 Forintba került. Az eszköz felszámolásban való értékesíthetőségéből adódó diszkontot 35%-</a:t>
            </a:r>
            <a:r>
              <a:rPr lang="hu-HU" dirty="0" err="1"/>
              <a:t>ra</a:t>
            </a:r>
            <a:r>
              <a:rPr lang="hu-HU" dirty="0"/>
              <a:t> becsüljük.</a:t>
            </a:r>
          </a:p>
          <a:p>
            <a:endParaRPr lang="hu-HU" dirty="0"/>
          </a:p>
          <a:p>
            <a:r>
              <a:rPr lang="hu-HU" dirty="0"/>
              <a:t>Mennyi lehet gyártó sor nyílt piaci értéke és felszámolási értéke?</a:t>
            </a:r>
          </a:p>
          <a:p>
            <a:endParaRPr lang="hu-HU" dirty="0"/>
          </a:p>
          <a:p>
            <a:r>
              <a:rPr lang="hu-HU" dirty="0"/>
              <a:t>Nyílt piaci érték= 140.000.000 HUF</a:t>
            </a:r>
          </a:p>
          <a:p>
            <a:r>
              <a:rPr lang="hu-HU" dirty="0"/>
              <a:t>Felszámolási érték=91.000.000 HUF</a:t>
            </a:r>
          </a:p>
          <a:p>
            <a:endParaRPr lang="hu-HU" dirty="0"/>
          </a:p>
          <a:p>
            <a:endParaRPr lang="hu-HU" dirty="0"/>
          </a:p>
        </p:txBody>
      </p:sp>
    </p:spTree>
    <p:extLst>
      <p:ext uri="{BB962C8B-B14F-4D97-AF65-F5344CB8AC3E}">
        <p14:creationId xmlns:p14="http://schemas.microsoft.com/office/powerpoint/2010/main" val="19894264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Számolási példák</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1953127"/>
            <a:ext cx="7601171" cy="4559433"/>
          </a:xfrm>
          <a:prstGeom prst="rect">
            <a:avLst/>
          </a:prstGeom>
        </p:spPr>
        <p:txBody>
          <a:bodyPr vert="horz" lIns="91440" tIns="45720" rIns="91440" bIns="45720" rtlCol="0" anchor="ctr">
            <a:normAutofit/>
          </a:bodyPr>
          <a:lstStyle/>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p:txBody>
      </p:sp>
      <p:sp>
        <p:nvSpPr>
          <p:cNvPr id="8" name="Szövegdoboz 7">
            <a:extLst>
              <a:ext uri="{FF2B5EF4-FFF2-40B4-BE49-F238E27FC236}">
                <a16:creationId xmlns:a16="http://schemas.microsoft.com/office/drawing/2014/main" id="{4DB12ED1-06A6-4674-97B0-E29E2A7CB14C}"/>
              </a:ext>
            </a:extLst>
          </p:cNvPr>
          <p:cNvSpPr txBox="1"/>
          <p:nvPr/>
        </p:nvSpPr>
        <p:spPr>
          <a:xfrm>
            <a:off x="1288829" y="2105527"/>
            <a:ext cx="7601171" cy="4559433"/>
          </a:xfrm>
          <a:prstGeom prst="rect">
            <a:avLst/>
          </a:prstGeom>
        </p:spPr>
        <p:txBody>
          <a:bodyPr vert="horz" lIns="91440" tIns="45720" rIns="91440" bIns="45720" rtlCol="0" anchor="ctr">
            <a:normAutofit/>
          </a:bodyPr>
          <a:lstStyle/>
          <a:p>
            <a:endParaRPr lang="hu-HU" dirty="0"/>
          </a:p>
        </p:txBody>
      </p:sp>
      <p:sp>
        <p:nvSpPr>
          <p:cNvPr id="10" name="Szövegdoboz 9">
            <a:extLst>
              <a:ext uri="{FF2B5EF4-FFF2-40B4-BE49-F238E27FC236}">
                <a16:creationId xmlns:a16="http://schemas.microsoft.com/office/drawing/2014/main" id="{0132F464-8E8B-41E3-9F78-2A570F8BCEA2}"/>
              </a:ext>
            </a:extLst>
          </p:cNvPr>
          <p:cNvSpPr txBox="1"/>
          <p:nvPr/>
        </p:nvSpPr>
        <p:spPr>
          <a:xfrm>
            <a:off x="1144708" y="1455287"/>
            <a:ext cx="7601171" cy="4559433"/>
          </a:xfrm>
          <a:prstGeom prst="rect">
            <a:avLst/>
          </a:prstGeom>
        </p:spPr>
        <p:txBody>
          <a:bodyPr vert="horz" lIns="91440" tIns="45720" rIns="91440" bIns="45720" rtlCol="0" anchor="ctr">
            <a:normAutofit/>
          </a:bodyPr>
          <a:lstStyle/>
          <a:p>
            <a:r>
              <a:rPr lang="hu-HU" dirty="0"/>
              <a:t>Piaci módszer</a:t>
            </a:r>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p:txBody>
      </p:sp>
      <p:graphicFrame>
        <p:nvGraphicFramePr>
          <p:cNvPr id="6" name="Táblázat 5">
            <a:extLst>
              <a:ext uri="{FF2B5EF4-FFF2-40B4-BE49-F238E27FC236}">
                <a16:creationId xmlns:a16="http://schemas.microsoft.com/office/drawing/2014/main" id="{E342479E-C597-4481-A308-E56CBC882939}"/>
              </a:ext>
            </a:extLst>
          </p:cNvPr>
          <p:cNvGraphicFramePr>
            <a:graphicFrameLocks noGrp="1"/>
          </p:cNvGraphicFramePr>
          <p:nvPr>
            <p:extLst>
              <p:ext uri="{D42A27DB-BD31-4B8C-83A1-F6EECF244321}">
                <p14:modId xmlns:p14="http://schemas.microsoft.com/office/powerpoint/2010/main" val="4207235954"/>
              </p:ext>
            </p:extLst>
          </p:nvPr>
        </p:nvGraphicFramePr>
        <p:xfrm>
          <a:off x="2250217" y="1881395"/>
          <a:ext cx="5678394" cy="4387008"/>
        </p:xfrm>
        <a:graphic>
          <a:graphicData uri="http://schemas.openxmlformats.org/drawingml/2006/table">
            <a:tbl>
              <a:tblPr>
                <a:tableStyleId>{5C22544A-7EE6-4342-B048-85BDC9FD1C3A}</a:tableStyleId>
              </a:tblPr>
              <a:tblGrid>
                <a:gridCol w="1775285">
                  <a:extLst>
                    <a:ext uri="{9D8B030D-6E8A-4147-A177-3AD203B41FA5}">
                      <a16:colId xmlns:a16="http://schemas.microsoft.com/office/drawing/2014/main" val="3993466538"/>
                    </a:ext>
                  </a:extLst>
                </a:gridCol>
                <a:gridCol w="818394">
                  <a:extLst>
                    <a:ext uri="{9D8B030D-6E8A-4147-A177-3AD203B41FA5}">
                      <a16:colId xmlns:a16="http://schemas.microsoft.com/office/drawing/2014/main" val="1808819671"/>
                    </a:ext>
                  </a:extLst>
                </a:gridCol>
                <a:gridCol w="214042">
                  <a:extLst>
                    <a:ext uri="{9D8B030D-6E8A-4147-A177-3AD203B41FA5}">
                      <a16:colId xmlns:a16="http://schemas.microsoft.com/office/drawing/2014/main" val="3458055197"/>
                    </a:ext>
                  </a:extLst>
                </a:gridCol>
                <a:gridCol w="956891">
                  <a:extLst>
                    <a:ext uri="{9D8B030D-6E8A-4147-A177-3AD203B41FA5}">
                      <a16:colId xmlns:a16="http://schemas.microsoft.com/office/drawing/2014/main" val="1249859890"/>
                    </a:ext>
                  </a:extLst>
                </a:gridCol>
                <a:gridCol w="956891">
                  <a:extLst>
                    <a:ext uri="{9D8B030D-6E8A-4147-A177-3AD203B41FA5}">
                      <a16:colId xmlns:a16="http://schemas.microsoft.com/office/drawing/2014/main" val="2318776976"/>
                    </a:ext>
                  </a:extLst>
                </a:gridCol>
                <a:gridCol w="956891">
                  <a:extLst>
                    <a:ext uri="{9D8B030D-6E8A-4147-A177-3AD203B41FA5}">
                      <a16:colId xmlns:a16="http://schemas.microsoft.com/office/drawing/2014/main" val="2688858480"/>
                    </a:ext>
                  </a:extLst>
                </a:gridCol>
              </a:tblGrid>
              <a:tr h="128425">
                <a:tc>
                  <a:txBody>
                    <a:bodyPr/>
                    <a:lstStyle/>
                    <a:p>
                      <a:pPr algn="l" fontAlgn="b"/>
                      <a:r>
                        <a:rPr lang="hu-HU" sz="800" u="none" strike="noStrike">
                          <a:effectLst/>
                        </a:rPr>
                        <a:t>Azonosítás/szempontok</a:t>
                      </a:r>
                      <a:endParaRPr lang="hu-HU" sz="800" b="1" i="0" u="none" strike="noStrike">
                        <a:solidFill>
                          <a:srgbClr val="000000"/>
                        </a:solidFill>
                        <a:effectLst/>
                        <a:latin typeface="Arial" panose="020B0604020202020204" pitchFamily="34" charset="0"/>
                      </a:endParaRPr>
                    </a:p>
                  </a:txBody>
                  <a:tcPr marL="7554" marR="7554" marT="7554" marB="0" anchor="b"/>
                </a:tc>
                <a:tc>
                  <a:txBody>
                    <a:bodyPr/>
                    <a:lstStyle/>
                    <a:p>
                      <a:pPr algn="ctr" fontAlgn="ctr"/>
                      <a:r>
                        <a:rPr lang="hu-HU" sz="800" u="none" strike="noStrike">
                          <a:effectLst/>
                        </a:rPr>
                        <a:t>Értékelendő</a:t>
                      </a:r>
                      <a:endParaRPr lang="hu-HU" sz="800" b="1"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1"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Öszehasonlító 1</a:t>
                      </a:r>
                      <a:endParaRPr lang="hu-HU" sz="800" b="1"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Öszehasonlító 2</a:t>
                      </a:r>
                      <a:endParaRPr lang="hu-HU" sz="800" b="1"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Öszehasonlító 3</a:t>
                      </a:r>
                      <a:endParaRPr lang="hu-HU" sz="800" b="1"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1547798089"/>
                  </a:ext>
                </a:extLst>
              </a:tr>
              <a:tr h="128425">
                <a:tc>
                  <a:txBody>
                    <a:bodyPr/>
                    <a:lstStyle/>
                    <a:p>
                      <a:pPr algn="l" fontAlgn="b"/>
                      <a:r>
                        <a:rPr lang="hu-HU" sz="800" u="none" strike="noStrike">
                          <a:effectLst/>
                        </a:rPr>
                        <a:t>Gyártó</a:t>
                      </a:r>
                      <a:endParaRPr lang="hu-HU" sz="800" b="0" i="0" u="none" strike="noStrike">
                        <a:solidFill>
                          <a:srgbClr val="000000"/>
                        </a:solidFill>
                        <a:effectLst/>
                        <a:latin typeface="Arial" panose="020B0604020202020204" pitchFamily="34" charset="0"/>
                      </a:endParaRPr>
                    </a:p>
                  </a:txBody>
                  <a:tcPr marL="7554" marR="7554" marT="7554" marB="0" anchor="b"/>
                </a:tc>
                <a:tc>
                  <a:txBody>
                    <a:bodyPr/>
                    <a:lstStyle/>
                    <a:p>
                      <a:pPr algn="ctr" fontAlgn="ctr"/>
                      <a:r>
                        <a:rPr lang="hu-HU" sz="800" u="none" strike="noStrike">
                          <a:effectLst/>
                        </a:rPr>
                        <a:t>XY</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XY</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XY</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XY</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443408023"/>
                  </a:ext>
                </a:extLst>
              </a:tr>
              <a:tr h="128425">
                <a:tc>
                  <a:txBody>
                    <a:bodyPr/>
                    <a:lstStyle/>
                    <a:p>
                      <a:pPr algn="l" fontAlgn="b"/>
                      <a:r>
                        <a:rPr lang="hu-HU" sz="800" u="none" strike="noStrike">
                          <a:effectLst/>
                        </a:rPr>
                        <a:t>Modell</a:t>
                      </a:r>
                      <a:endParaRPr lang="hu-HU" sz="800" b="0" i="0" u="none" strike="noStrike">
                        <a:solidFill>
                          <a:srgbClr val="000000"/>
                        </a:solidFill>
                        <a:effectLst/>
                        <a:latin typeface="Arial" panose="020B0604020202020204" pitchFamily="34" charset="0"/>
                      </a:endParaRPr>
                    </a:p>
                  </a:txBody>
                  <a:tcPr marL="7554" marR="7554" marT="7554" marB="0" anchor="b"/>
                </a:tc>
                <a:tc>
                  <a:txBody>
                    <a:bodyPr/>
                    <a:lstStyle/>
                    <a:p>
                      <a:pPr algn="ctr" fontAlgn="ctr"/>
                      <a:r>
                        <a:rPr lang="hu-HU" sz="800" u="none" strike="noStrike">
                          <a:effectLst/>
                        </a:rPr>
                        <a:t>S1000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S2000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S1000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S1000</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4142896598"/>
                  </a:ext>
                </a:extLst>
              </a:tr>
              <a:tr h="128425">
                <a:tc>
                  <a:txBody>
                    <a:bodyPr/>
                    <a:lstStyle/>
                    <a:p>
                      <a:pPr algn="l" fontAlgn="b"/>
                      <a:r>
                        <a:rPr lang="hu-HU" sz="800" u="none" strike="noStrike">
                          <a:effectLst/>
                        </a:rPr>
                        <a:t>Szériaszám</a:t>
                      </a:r>
                      <a:endParaRPr lang="hu-HU" sz="800" b="0" i="0" u="none" strike="noStrike">
                        <a:solidFill>
                          <a:srgbClr val="000000"/>
                        </a:solidFill>
                        <a:effectLst/>
                        <a:latin typeface="Arial" panose="020B0604020202020204" pitchFamily="34" charset="0"/>
                      </a:endParaRPr>
                    </a:p>
                  </a:txBody>
                  <a:tcPr marL="7554" marR="7554" marT="7554" marB="0" anchor="b"/>
                </a:tc>
                <a:tc>
                  <a:txBody>
                    <a:bodyPr/>
                    <a:lstStyle/>
                    <a:p>
                      <a:pPr algn="ctr" fontAlgn="ctr"/>
                      <a:r>
                        <a:rPr lang="hu-HU" sz="800" u="none" strike="noStrike">
                          <a:effectLst/>
                        </a:rPr>
                        <a:t>7895142013</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N/A</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N/A</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N/A</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129819660"/>
                  </a:ext>
                </a:extLst>
              </a:tr>
              <a:tr h="128425">
                <a:tc>
                  <a:txBody>
                    <a:bodyPr/>
                    <a:lstStyle/>
                    <a:p>
                      <a:pPr algn="l" fontAlgn="b"/>
                      <a:r>
                        <a:rPr lang="hu-HU" sz="800" u="none" strike="noStrike">
                          <a:effectLst/>
                        </a:rPr>
                        <a:t>Méret</a:t>
                      </a:r>
                      <a:endParaRPr lang="hu-HU" sz="800" b="0" i="0" u="none" strike="noStrike">
                        <a:solidFill>
                          <a:srgbClr val="000000"/>
                        </a:solidFill>
                        <a:effectLst/>
                        <a:latin typeface="Arial" panose="020B0604020202020204" pitchFamily="34" charset="0"/>
                      </a:endParaRPr>
                    </a:p>
                  </a:txBody>
                  <a:tcPr marL="7554" marR="7554" marT="7554" marB="0" anchor="b"/>
                </a:tc>
                <a:tc>
                  <a:txBody>
                    <a:bodyPr/>
                    <a:lstStyle/>
                    <a:p>
                      <a:pPr algn="ctr" fontAlgn="ctr"/>
                      <a:r>
                        <a:rPr lang="hu-HU" sz="800" u="none" strike="noStrike">
                          <a:effectLst/>
                        </a:rPr>
                        <a:t>N/A</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N/A</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N/A</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N/A</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1190003450"/>
                  </a:ext>
                </a:extLst>
              </a:tr>
              <a:tr h="128425">
                <a:tc>
                  <a:txBody>
                    <a:bodyPr/>
                    <a:lstStyle/>
                    <a:p>
                      <a:pPr algn="l" fontAlgn="b"/>
                      <a:r>
                        <a:rPr lang="hu-HU" sz="800" u="none" strike="noStrike">
                          <a:effectLst/>
                        </a:rPr>
                        <a:t>Kapacitás (0,5l palack/műszak)</a:t>
                      </a:r>
                      <a:endParaRPr lang="hu-HU" sz="800" b="0" i="0" u="none" strike="noStrike">
                        <a:solidFill>
                          <a:srgbClr val="000000"/>
                        </a:solidFill>
                        <a:effectLst/>
                        <a:latin typeface="Arial" panose="020B0604020202020204" pitchFamily="34" charset="0"/>
                      </a:endParaRPr>
                    </a:p>
                  </a:txBody>
                  <a:tcPr marL="7554" marR="7554" marT="7554" marB="0" anchor="b"/>
                </a:tc>
                <a:tc>
                  <a:txBody>
                    <a:bodyPr/>
                    <a:lstStyle/>
                    <a:p>
                      <a:pPr algn="ctr" fontAlgn="ctr"/>
                      <a:r>
                        <a:rPr lang="hu-HU" sz="800" u="none" strike="noStrike">
                          <a:effectLst/>
                        </a:rPr>
                        <a:t>1.000.000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1.500.000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1.000.000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1.000.000</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123776429"/>
                  </a:ext>
                </a:extLst>
              </a:tr>
              <a:tr h="128425">
                <a:tc>
                  <a:txBody>
                    <a:bodyPr/>
                    <a:lstStyle/>
                    <a:p>
                      <a:pPr algn="l" fontAlgn="b"/>
                      <a:r>
                        <a:rPr lang="hu-HU" sz="800" u="none" strike="noStrike">
                          <a:effectLst/>
                        </a:rPr>
                        <a:t>Gyártás éve</a:t>
                      </a:r>
                      <a:endParaRPr lang="hu-HU" sz="800" b="0" i="0" u="none" strike="noStrike">
                        <a:solidFill>
                          <a:srgbClr val="000000"/>
                        </a:solidFill>
                        <a:effectLst/>
                        <a:latin typeface="Arial" panose="020B0604020202020204" pitchFamily="34" charset="0"/>
                      </a:endParaRPr>
                    </a:p>
                  </a:txBody>
                  <a:tcPr marL="7554" marR="7554" marT="7554" marB="0" anchor="b"/>
                </a:tc>
                <a:tc>
                  <a:txBody>
                    <a:bodyPr/>
                    <a:lstStyle/>
                    <a:p>
                      <a:pPr algn="ctr" fontAlgn="ctr"/>
                      <a:r>
                        <a:rPr lang="hu-HU" sz="800" u="none" strike="noStrike">
                          <a:effectLst/>
                        </a:rPr>
                        <a:t>2013</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2010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2015</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2016</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4228705633"/>
                  </a:ext>
                </a:extLst>
              </a:tr>
              <a:tr h="128425">
                <a:tc>
                  <a:txBody>
                    <a:bodyPr/>
                    <a:lstStyle/>
                    <a:p>
                      <a:pPr algn="l" fontAlgn="b"/>
                      <a:r>
                        <a:rPr lang="hu-HU" sz="800" u="none" strike="noStrike">
                          <a:effectLst/>
                        </a:rPr>
                        <a:t>Munkaóra</a:t>
                      </a:r>
                      <a:endParaRPr lang="hu-HU" sz="800" b="0" i="0" u="none" strike="noStrike">
                        <a:solidFill>
                          <a:srgbClr val="000000"/>
                        </a:solidFill>
                        <a:effectLst/>
                        <a:latin typeface="Arial" panose="020B0604020202020204" pitchFamily="34" charset="0"/>
                      </a:endParaRPr>
                    </a:p>
                  </a:txBody>
                  <a:tcPr marL="7554" marR="7554" marT="7554" marB="0" anchor="b"/>
                </a:tc>
                <a:tc>
                  <a:txBody>
                    <a:bodyPr/>
                    <a:lstStyle/>
                    <a:p>
                      <a:pPr algn="ctr" fontAlgn="ctr"/>
                      <a:r>
                        <a:rPr lang="hu-HU" sz="800" u="none" strike="noStrike">
                          <a:effectLst/>
                        </a:rPr>
                        <a:t>N/A</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N/A</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4272</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5696</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3008597852"/>
                  </a:ext>
                </a:extLst>
              </a:tr>
              <a:tr h="128425">
                <a:tc>
                  <a:txBody>
                    <a:bodyPr/>
                    <a:lstStyle/>
                    <a:p>
                      <a:pPr algn="l" fontAlgn="b"/>
                      <a:r>
                        <a:rPr lang="hu-HU" sz="800" u="none" strike="noStrike">
                          <a:effectLst/>
                        </a:rPr>
                        <a:t>Kiterjesztés</a:t>
                      </a:r>
                      <a:endParaRPr lang="hu-HU" sz="800" b="0" i="0" u="none" strike="noStrike">
                        <a:solidFill>
                          <a:srgbClr val="000000"/>
                        </a:solidFill>
                        <a:effectLst/>
                        <a:latin typeface="Arial" panose="020B0604020202020204" pitchFamily="34" charset="0"/>
                      </a:endParaRPr>
                    </a:p>
                  </a:txBody>
                  <a:tcPr marL="7554" marR="7554" marT="7554" marB="0" anchor="b"/>
                </a:tc>
                <a:tc>
                  <a:txBody>
                    <a:bodyPr/>
                    <a:lstStyle/>
                    <a:p>
                      <a:pPr algn="ctr" fontAlgn="ctr"/>
                      <a:r>
                        <a:rPr lang="hu-HU" sz="800" u="none" strike="noStrike">
                          <a:effectLst/>
                        </a:rPr>
                        <a:t>Nincs</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Nincs</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Nincs</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Nincs</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817599185"/>
                  </a:ext>
                </a:extLst>
              </a:tr>
              <a:tr h="128425">
                <a:tc>
                  <a:txBody>
                    <a:bodyPr/>
                    <a:lstStyle/>
                    <a:p>
                      <a:pPr algn="l" fontAlgn="b"/>
                      <a:r>
                        <a:rPr lang="hu-HU" sz="800" u="none" strike="noStrike">
                          <a:effectLst/>
                        </a:rPr>
                        <a:t>Kondíció (0,5l palack/műszak)</a:t>
                      </a:r>
                      <a:endParaRPr lang="hu-HU" sz="800" b="0" i="0" u="none" strike="noStrike">
                        <a:solidFill>
                          <a:srgbClr val="000000"/>
                        </a:solidFill>
                        <a:effectLst/>
                        <a:latin typeface="Arial" panose="020B0604020202020204" pitchFamily="34" charset="0"/>
                      </a:endParaRPr>
                    </a:p>
                  </a:txBody>
                  <a:tcPr marL="7554" marR="7554" marT="7554" marB="0" anchor="b"/>
                </a:tc>
                <a:tc>
                  <a:txBody>
                    <a:bodyPr/>
                    <a:lstStyle/>
                    <a:p>
                      <a:pPr algn="ctr" fontAlgn="ctr"/>
                      <a:r>
                        <a:rPr lang="hu-HU" sz="800" u="none" strike="noStrike">
                          <a:effectLst/>
                        </a:rPr>
                        <a:t>750.000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1.000.000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800.000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950.000</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4285515755"/>
                  </a:ext>
                </a:extLst>
              </a:tr>
              <a:tr h="128425">
                <a:tc>
                  <a:txBody>
                    <a:bodyPr/>
                    <a:lstStyle/>
                    <a:p>
                      <a:pPr algn="l" fontAlgn="b"/>
                      <a:r>
                        <a:rPr lang="hu-HU" sz="800" u="none" strike="noStrike">
                          <a:effectLst/>
                        </a:rPr>
                        <a:t>kínálati ár (HUF)</a:t>
                      </a:r>
                      <a:endParaRPr lang="hu-HU" sz="800" b="0" i="0" u="none" strike="noStrike">
                        <a:solidFill>
                          <a:srgbClr val="000000"/>
                        </a:solidFill>
                        <a:effectLst/>
                        <a:latin typeface="Arial" panose="020B0604020202020204" pitchFamily="34" charset="0"/>
                      </a:endParaRPr>
                    </a:p>
                  </a:txBody>
                  <a:tcPr marL="7554" marR="7554" marT="7554" marB="0" anchor="b"/>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160.000.000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220.000.000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180.000.000</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621806464"/>
                  </a:ext>
                </a:extLst>
              </a:tr>
              <a:tr h="128425">
                <a:tc>
                  <a:txBody>
                    <a:bodyPr/>
                    <a:lstStyle/>
                    <a:p>
                      <a:pPr algn="l" fontAlgn="b"/>
                      <a:r>
                        <a:rPr lang="hu-HU" sz="800" u="none" strike="noStrike">
                          <a:effectLst/>
                        </a:rPr>
                        <a:t>Kínálat dátuma</a:t>
                      </a:r>
                      <a:endParaRPr lang="hu-HU" sz="800" b="0" i="0" u="none" strike="noStrike">
                        <a:solidFill>
                          <a:srgbClr val="000000"/>
                        </a:solidFill>
                        <a:effectLst/>
                        <a:latin typeface="Arial" panose="020B0604020202020204" pitchFamily="34" charset="0"/>
                      </a:endParaRPr>
                    </a:p>
                  </a:txBody>
                  <a:tcPr marL="7554" marR="7554" marT="7554" marB="0" anchor="b"/>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2.018</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2.018</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2.018</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29018705"/>
                  </a:ext>
                </a:extLst>
              </a:tr>
              <a:tr h="128425">
                <a:tc>
                  <a:txBody>
                    <a:bodyPr/>
                    <a:lstStyle/>
                    <a:p>
                      <a:pPr algn="l" fontAlgn="b"/>
                      <a:r>
                        <a:rPr lang="hu-HU" sz="800" u="none" strike="noStrike">
                          <a:effectLst/>
                        </a:rPr>
                        <a:t>Kínálat helyszíne</a:t>
                      </a:r>
                      <a:endParaRPr lang="hu-HU" sz="800" b="0" i="0" u="none" strike="noStrike">
                        <a:solidFill>
                          <a:srgbClr val="000000"/>
                        </a:solidFill>
                        <a:effectLst/>
                        <a:latin typeface="Arial" panose="020B0604020202020204" pitchFamily="34" charset="0"/>
                      </a:endParaRPr>
                    </a:p>
                  </a:txBody>
                  <a:tcPr marL="7554" marR="7554" marT="7554" marB="0" anchor="b"/>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Germany</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USA</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Italy</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1633961182"/>
                  </a:ext>
                </a:extLst>
              </a:tr>
              <a:tr h="128425">
                <a:tc>
                  <a:txBody>
                    <a:bodyPr/>
                    <a:lstStyle/>
                    <a:p>
                      <a:pPr algn="l" fontAlgn="b"/>
                      <a:r>
                        <a:rPr lang="hu-HU" sz="800" u="none" strike="noStrike">
                          <a:effectLst/>
                        </a:rPr>
                        <a:t>Tranzakciós ár</a:t>
                      </a:r>
                      <a:endParaRPr lang="hu-HU" sz="800" b="0" i="0" u="none" strike="noStrike">
                        <a:solidFill>
                          <a:srgbClr val="000000"/>
                        </a:solidFill>
                        <a:effectLst/>
                        <a:latin typeface="Arial" panose="020B0604020202020204" pitchFamily="34" charset="0"/>
                      </a:endParaRPr>
                    </a:p>
                  </a:txBody>
                  <a:tcPr marL="7554" marR="7554" marT="7554" marB="0" anchor="b"/>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N/A</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N/A</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N/A</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2576976704"/>
                  </a:ext>
                </a:extLst>
              </a:tr>
              <a:tr h="128425">
                <a:tc>
                  <a:txBody>
                    <a:bodyPr/>
                    <a:lstStyle/>
                    <a:p>
                      <a:pPr algn="l" fontAlgn="b"/>
                      <a:endParaRPr lang="hu-HU" sz="800" b="0" i="0" u="none" strike="noStrike">
                        <a:solidFill>
                          <a:srgbClr val="000000"/>
                        </a:solidFill>
                        <a:effectLst/>
                        <a:latin typeface="Arial" panose="020B0604020202020204" pitchFamily="34" charset="0"/>
                      </a:endParaRPr>
                    </a:p>
                  </a:txBody>
                  <a:tcPr marL="7554" marR="7554" marT="7554" marB="0" anchor="b"/>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35006509"/>
                  </a:ext>
                </a:extLst>
              </a:tr>
              <a:tr h="128425">
                <a:tc>
                  <a:txBody>
                    <a:bodyPr/>
                    <a:lstStyle/>
                    <a:p>
                      <a:pPr algn="l" fontAlgn="b"/>
                      <a:r>
                        <a:rPr lang="hu-HU" sz="800" u="none" strike="noStrike">
                          <a:effectLst/>
                        </a:rPr>
                        <a:t>Levonások</a:t>
                      </a:r>
                      <a:endParaRPr lang="hu-HU" sz="800" b="0" i="0" u="none" strike="noStrike">
                        <a:solidFill>
                          <a:srgbClr val="000000"/>
                        </a:solidFill>
                        <a:effectLst/>
                        <a:latin typeface="Arial" panose="020B0604020202020204" pitchFamily="34" charset="0"/>
                      </a:endParaRPr>
                    </a:p>
                  </a:txBody>
                  <a:tcPr marL="7554" marR="7554" marT="7554" marB="0" anchor="b"/>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4173338112"/>
                  </a:ext>
                </a:extLst>
              </a:tr>
              <a:tr h="128425">
                <a:tc>
                  <a:txBody>
                    <a:bodyPr/>
                    <a:lstStyle/>
                    <a:p>
                      <a:pPr algn="l" fontAlgn="b"/>
                      <a:r>
                        <a:rPr lang="hu-HU" sz="800" u="none" strike="noStrike">
                          <a:effectLst/>
                        </a:rPr>
                        <a:t>kínálat</a:t>
                      </a:r>
                      <a:endParaRPr lang="hu-HU" sz="800" b="0" i="0" u="none" strike="noStrike">
                        <a:solidFill>
                          <a:srgbClr val="000000"/>
                        </a:solidFill>
                        <a:effectLst/>
                        <a:latin typeface="Arial" panose="020B0604020202020204" pitchFamily="34" charset="0"/>
                      </a:endParaRPr>
                    </a:p>
                  </a:txBody>
                  <a:tcPr marL="90653" marR="7554" marT="7554" marB="0" anchor="b"/>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-15%</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-15%</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-15%</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3062141380"/>
                  </a:ext>
                </a:extLst>
              </a:tr>
              <a:tr h="128425">
                <a:tc>
                  <a:txBody>
                    <a:bodyPr/>
                    <a:lstStyle/>
                    <a:p>
                      <a:pPr algn="l" fontAlgn="b"/>
                      <a:r>
                        <a:rPr lang="hu-HU" sz="800" u="none" strike="noStrike">
                          <a:effectLst/>
                        </a:rPr>
                        <a:t>Lokáció</a:t>
                      </a:r>
                      <a:endParaRPr lang="hu-HU" sz="800" b="0" i="0" u="none" strike="noStrike">
                        <a:solidFill>
                          <a:srgbClr val="000000"/>
                        </a:solidFill>
                        <a:effectLst/>
                        <a:latin typeface="Arial" panose="020B0604020202020204" pitchFamily="34" charset="0"/>
                      </a:endParaRPr>
                    </a:p>
                  </a:txBody>
                  <a:tcPr marL="90653" marR="7554" marT="7554" marB="0" anchor="b"/>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-5%</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-15%</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-5%</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202986516"/>
                  </a:ext>
                </a:extLst>
              </a:tr>
              <a:tr h="128425">
                <a:tc>
                  <a:txBody>
                    <a:bodyPr/>
                    <a:lstStyle/>
                    <a:p>
                      <a:pPr algn="l" fontAlgn="b"/>
                      <a:r>
                        <a:rPr lang="hu-HU" sz="800" u="none" strike="noStrike">
                          <a:effectLst/>
                        </a:rPr>
                        <a:t>Gyártó</a:t>
                      </a:r>
                      <a:endParaRPr lang="hu-HU" sz="800" b="0" i="0" u="none" strike="noStrike">
                        <a:solidFill>
                          <a:srgbClr val="000000"/>
                        </a:solidFill>
                        <a:effectLst/>
                        <a:latin typeface="Arial" panose="020B0604020202020204" pitchFamily="34" charset="0"/>
                      </a:endParaRPr>
                    </a:p>
                  </a:txBody>
                  <a:tcPr marL="90653" marR="7554" marT="7554" marB="0" anchor="b"/>
                </a:tc>
                <a:tc>
                  <a:txBody>
                    <a:bodyPr/>
                    <a:lstStyle/>
                    <a:p>
                      <a:pPr algn="ctr" fontAlgn="ctr"/>
                      <a:r>
                        <a:rPr lang="hu-HU" sz="800" u="none" strike="noStrike">
                          <a:effectLst/>
                        </a:rPr>
                        <a:t>XY</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0%</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2560468007"/>
                  </a:ext>
                </a:extLst>
              </a:tr>
              <a:tr h="249295">
                <a:tc>
                  <a:txBody>
                    <a:bodyPr/>
                    <a:lstStyle/>
                    <a:p>
                      <a:pPr algn="l" fontAlgn="b"/>
                      <a:r>
                        <a:rPr lang="hu-HU" sz="800" u="none" strike="noStrike">
                          <a:effectLst/>
                        </a:rPr>
                        <a:t>Modell</a:t>
                      </a:r>
                      <a:endParaRPr lang="hu-HU" sz="800" b="0" i="0" u="none" strike="noStrike">
                        <a:solidFill>
                          <a:srgbClr val="000000"/>
                        </a:solidFill>
                        <a:effectLst/>
                        <a:latin typeface="Arial" panose="020B0604020202020204" pitchFamily="34" charset="0"/>
                      </a:endParaRPr>
                    </a:p>
                  </a:txBody>
                  <a:tcPr marL="90653" marR="7554" marT="7554" marB="0" anchor="b"/>
                </a:tc>
                <a:tc>
                  <a:txBody>
                    <a:bodyPr/>
                    <a:lstStyle/>
                    <a:p>
                      <a:pPr algn="ctr" fontAlgn="ctr"/>
                      <a:r>
                        <a:rPr lang="hu-HU" sz="800" u="none" strike="noStrike">
                          <a:effectLst/>
                        </a:rPr>
                        <a:t>S1000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teljesítményben figyelembe véve</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0%</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1590944739"/>
                  </a:ext>
                </a:extLst>
              </a:tr>
              <a:tr h="128425">
                <a:tc>
                  <a:txBody>
                    <a:bodyPr/>
                    <a:lstStyle/>
                    <a:p>
                      <a:pPr algn="l" fontAlgn="b"/>
                      <a:r>
                        <a:rPr lang="hu-HU" sz="800" u="none" strike="noStrike">
                          <a:effectLst/>
                        </a:rPr>
                        <a:t>Szériaszám</a:t>
                      </a:r>
                      <a:endParaRPr lang="hu-HU" sz="800" b="0" i="0" u="none" strike="noStrike">
                        <a:solidFill>
                          <a:srgbClr val="000000"/>
                        </a:solidFill>
                        <a:effectLst/>
                        <a:latin typeface="Arial" panose="020B0604020202020204" pitchFamily="34" charset="0"/>
                      </a:endParaRPr>
                    </a:p>
                  </a:txBody>
                  <a:tcPr marL="90653" marR="7554" marT="7554" marB="0" anchor="b"/>
                </a:tc>
                <a:tc>
                  <a:txBody>
                    <a:bodyPr/>
                    <a:lstStyle/>
                    <a:p>
                      <a:pPr algn="ctr" fontAlgn="ctr"/>
                      <a:r>
                        <a:rPr lang="hu-HU" sz="800" u="none" strike="noStrike">
                          <a:effectLst/>
                        </a:rPr>
                        <a:t>7895142013</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N/A</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N/A</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N/A</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3780496770"/>
                  </a:ext>
                </a:extLst>
              </a:tr>
              <a:tr h="128425">
                <a:tc>
                  <a:txBody>
                    <a:bodyPr/>
                    <a:lstStyle/>
                    <a:p>
                      <a:pPr algn="l" fontAlgn="b"/>
                      <a:r>
                        <a:rPr lang="hu-HU" sz="800" u="none" strike="noStrike">
                          <a:effectLst/>
                        </a:rPr>
                        <a:t>Méret</a:t>
                      </a:r>
                      <a:endParaRPr lang="hu-HU" sz="800" b="0" i="0" u="none" strike="noStrike">
                        <a:solidFill>
                          <a:srgbClr val="000000"/>
                        </a:solidFill>
                        <a:effectLst/>
                        <a:latin typeface="Arial" panose="020B0604020202020204" pitchFamily="34" charset="0"/>
                      </a:endParaRPr>
                    </a:p>
                  </a:txBody>
                  <a:tcPr marL="90653" marR="7554" marT="7554" marB="0" anchor="b"/>
                </a:tc>
                <a:tc>
                  <a:txBody>
                    <a:bodyPr/>
                    <a:lstStyle/>
                    <a:p>
                      <a:pPr algn="ctr" fontAlgn="ctr"/>
                      <a:r>
                        <a:rPr lang="hu-HU" sz="800" u="none" strike="noStrike">
                          <a:effectLst/>
                        </a:rPr>
                        <a:t>N/A</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N/A</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N/A</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N/A</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1702475585"/>
                  </a:ext>
                </a:extLst>
              </a:tr>
              <a:tr h="128425">
                <a:tc>
                  <a:txBody>
                    <a:bodyPr/>
                    <a:lstStyle/>
                    <a:p>
                      <a:pPr algn="l" fontAlgn="b"/>
                      <a:r>
                        <a:rPr lang="hu-HU" sz="800" u="none" strike="noStrike">
                          <a:effectLst/>
                        </a:rPr>
                        <a:t>Kapacitás (0,5l palack/műszak)</a:t>
                      </a:r>
                      <a:endParaRPr lang="hu-HU" sz="800" b="0" i="0" u="none" strike="noStrike">
                        <a:solidFill>
                          <a:srgbClr val="000000"/>
                        </a:solidFill>
                        <a:effectLst/>
                        <a:latin typeface="Arial" panose="020B0604020202020204" pitchFamily="34" charset="0"/>
                      </a:endParaRPr>
                    </a:p>
                  </a:txBody>
                  <a:tcPr marL="90653" marR="7554" marT="7554" marB="0" anchor="b"/>
                </a:tc>
                <a:tc>
                  <a:txBody>
                    <a:bodyPr/>
                    <a:lstStyle/>
                    <a:p>
                      <a:pPr algn="ctr" fontAlgn="ctr"/>
                      <a:r>
                        <a:rPr lang="hu-HU" sz="800" u="none" strike="noStrike">
                          <a:effectLst/>
                        </a:rPr>
                        <a:t>1.000.000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25%</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0%</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3736914896"/>
                  </a:ext>
                </a:extLst>
              </a:tr>
              <a:tr h="249295">
                <a:tc>
                  <a:txBody>
                    <a:bodyPr/>
                    <a:lstStyle/>
                    <a:p>
                      <a:pPr algn="l" fontAlgn="b"/>
                      <a:r>
                        <a:rPr lang="hu-HU" sz="800" u="none" strike="noStrike">
                          <a:effectLst/>
                        </a:rPr>
                        <a:t>Gyártás éve</a:t>
                      </a:r>
                      <a:endParaRPr lang="hu-HU" sz="800" b="0" i="0" u="none" strike="noStrike">
                        <a:solidFill>
                          <a:srgbClr val="000000"/>
                        </a:solidFill>
                        <a:effectLst/>
                        <a:latin typeface="Arial" panose="020B0604020202020204" pitchFamily="34" charset="0"/>
                      </a:endParaRPr>
                    </a:p>
                  </a:txBody>
                  <a:tcPr marL="90653" marR="7554" marT="7554" marB="0" anchor="b"/>
                </a:tc>
                <a:tc>
                  <a:txBody>
                    <a:bodyPr/>
                    <a:lstStyle/>
                    <a:p>
                      <a:pPr algn="ctr" fontAlgn="ctr"/>
                      <a:r>
                        <a:rPr lang="hu-HU" sz="800" u="none" strike="noStrike">
                          <a:effectLst/>
                        </a:rPr>
                        <a:t>2013</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kondícióban figyelembe véve</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kondícióban figyelembe véve</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kondícióban figyelembe véve</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3920482512"/>
                  </a:ext>
                </a:extLst>
              </a:tr>
              <a:tr h="128425">
                <a:tc>
                  <a:txBody>
                    <a:bodyPr/>
                    <a:lstStyle/>
                    <a:p>
                      <a:pPr algn="l" fontAlgn="b"/>
                      <a:r>
                        <a:rPr lang="hu-HU" sz="800" u="none" strike="noStrike">
                          <a:effectLst/>
                        </a:rPr>
                        <a:t>Munkaóra</a:t>
                      </a:r>
                      <a:endParaRPr lang="hu-HU" sz="800" b="0" i="0" u="none" strike="noStrike">
                        <a:solidFill>
                          <a:srgbClr val="000000"/>
                        </a:solidFill>
                        <a:effectLst/>
                        <a:latin typeface="Arial" panose="020B0604020202020204" pitchFamily="34" charset="0"/>
                      </a:endParaRPr>
                    </a:p>
                  </a:txBody>
                  <a:tcPr marL="90653" marR="7554" marT="7554" marB="0" anchor="b"/>
                </a:tc>
                <a:tc>
                  <a:txBody>
                    <a:bodyPr/>
                    <a:lstStyle/>
                    <a:p>
                      <a:pPr algn="ctr" fontAlgn="ctr"/>
                      <a:r>
                        <a:rPr lang="hu-HU" sz="800" u="none" strike="noStrike">
                          <a:effectLst/>
                        </a:rPr>
                        <a:t>N/A</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N/A</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4272</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5696</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3019048119"/>
                  </a:ext>
                </a:extLst>
              </a:tr>
              <a:tr h="128425">
                <a:tc>
                  <a:txBody>
                    <a:bodyPr/>
                    <a:lstStyle/>
                    <a:p>
                      <a:pPr algn="l" fontAlgn="b"/>
                      <a:r>
                        <a:rPr lang="hu-HU" sz="800" u="none" strike="noStrike">
                          <a:effectLst/>
                        </a:rPr>
                        <a:t>Kiterjesztés</a:t>
                      </a:r>
                      <a:endParaRPr lang="hu-HU" sz="800" b="0" i="0" u="none" strike="noStrike">
                        <a:solidFill>
                          <a:srgbClr val="000000"/>
                        </a:solidFill>
                        <a:effectLst/>
                        <a:latin typeface="Arial" panose="020B0604020202020204" pitchFamily="34" charset="0"/>
                      </a:endParaRPr>
                    </a:p>
                  </a:txBody>
                  <a:tcPr marL="90653" marR="7554" marT="7554" marB="0" anchor="b"/>
                </a:tc>
                <a:tc>
                  <a:txBody>
                    <a:bodyPr/>
                    <a:lstStyle/>
                    <a:p>
                      <a:pPr algn="ctr" fontAlgn="ctr"/>
                      <a:r>
                        <a:rPr lang="hu-HU" sz="800" u="none" strike="noStrike">
                          <a:effectLst/>
                        </a:rPr>
                        <a:t>Nincs</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0%</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2336855685"/>
                  </a:ext>
                </a:extLst>
              </a:tr>
              <a:tr h="128425">
                <a:tc>
                  <a:txBody>
                    <a:bodyPr/>
                    <a:lstStyle/>
                    <a:p>
                      <a:pPr algn="l" fontAlgn="b"/>
                      <a:r>
                        <a:rPr lang="hu-HU" sz="800" u="none" strike="noStrike">
                          <a:effectLst/>
                        </a:rPr>
                        <a:t>Kondíció (0,5l palack/műszak)</a:t>
                      </a:r>
                      <a:endParaRPr lang="hu-HU" sz="800" b="0" i="0" u="none" strike="noStrike">
                        <a:solidFill>
                          <a:srgbClr val="000000"/>
                        </a:solidFill>
                        <a:effectLst/>
                        <a:latin typeface="Arial" panose="020B0604020202020204" pitchFamily="34" charset="0"/>
                      </a:endParaRPr>
                    </a:p>
                  </a:txBody>
                  <a:tcPr marL="90653" marR="7554" marT="7554" marB="0" anchor="b"/>
                </a:tc>
                <a:tc>
                  <a:txBody>
                    <a:bodyPr/>
                    <a:lstStyle/>
                    <a:p>
                      <a:pPr algn="ctr" fontAlgn="ctr"/>
                      <a:r>
                        <a:rPr lang="hu-HU" sz="800" u="none" strike="noStrike">
                          <a:effectLst/>
                        </a:rPr>
                        <a:t>750.000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10%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-5%</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-15%</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4131710854"/>
                  </a:ext>
                </a:extLst>
              </a:tr>
              <a:tr h="128425">
                <a:tc>
                  <a:txBody>
                    <a:bodyPr/>
                    <a:lstStyle/>
                    <a:p>
                      <a:pPr algn="l" fontAlgn="b"/>
                      <a:r>
                        <a:rPr lang="hu-HU" sz="800" u="none" strike="noStrike">
                          <a:effectLst/>
                        </a:rPr>
                        <a:t>Kondíció (%)</a:t>
                      </a:r>
                      <a:endParaRPr lang="hu-HU" sz="800" b="0" i="0" u="none" strike="noStrike">
                        <a:solidFill>
                          <a:srgbClr val="000000"/>
                        </a:solidFill>
                        <a:effectLst/>
                        <a:latin typeface="Arial" panose="020B0604020202020204" pitchFamily="34" charset="0"/>
                      </a:endParaRPr>
                    </a:p>
                  </a:txBody>
                  <a:tcPr marL="90653" marR="7554" marT="7554" marB="0" anchor="b"/>
                </a:tc>
                <a:tc>
                  <a:txBody>
                    <a:bodyPr/>
                    <a:lstStyle/>
                    <a:p>
                      <a:pPr algn="ctr" fontAlgn="ctr"/>
                      <a:r>
                        <a:rPr lang="hu-HU" sz="800" u="none" strike="noStrike">
                          <a:effectLst/>
                        </a:rPr>
                        <a:t>75%</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67%</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80%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95%</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638366672"/>
                  </a:ext>
                </a:extLst>
              </a:tr>
              <a:tr h="128425">
                <a:tc>
                  <a:txBody>
                    <a:bodyPr/>
                    <a:lstStyle/>
                    <a:p>
                      <a:pPr algn="l" fontAlgn="b"/>
                      <a:r>
                        <a:rPr lang="hu-HU" sz="800" u="none" strike="noStrike">
                          <a:effectLst/>
                        </a:rPr>
                        <a:t>Egyéb körülmények</a:t>
                      </a:r>
                      <a:endParaRPr lang="hu-HU" sz="800" b="0" i="0" u="none" strike="noStrike">
                        <a:solidFill>
                          <a:srgbClr val="000000"/>
                        </a:solidFill>
                        <a:effectLst/>
                        <a:latin typeface="Arial" panose="020B0604020202020204" pitchFamily="34" charset="0"/>
                      </a:endParaRPr>
                    </a:p>
                  </a:txBody>
                  <a:tcPr marL="90653" marR="7554" marT="7554" marB="0" anchor="b"/>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0%</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349813743"/>
                  </a:ext>
                </a:extLst>
              </a:tr>
              <a:tr h="128425">
                <a:tc>
                  <a:txBody>
                    <a:bodyPr/>
                    <a:lstStyle/>
                    <a:p>
                      <a:pPr algn="l" fontAlgn="b"/>
                      <a:r>
                        <a:rPr lang="hu-HU" sz="800" u="none" strike="noStrike">
                          <a:effectLst/>
                        </a:rPr>
                        <a:t>Összes korrekció</a:t>
                      </a:r>
                      <a:endParaRPr lang="hu-HU" sz="800" b="0" i="0" u="none" strike="noStrike">
                        <a:solidFill>
                          <a:srgbClr val="000000"/>
                        </a:solidFill>
                        <a:effectLst/>
                        <a:latin typeface="Arial" panose="020B0604020202020204" pitchFamily="34" charset="0"/>
                      </a:endParaRPr>
                    </a:p>
                  </a:txBody>
                  <a:tcPr marL="90653" marR="7554" marT="7554" marB="0" anchor="b"/>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15%</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-35%</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-35%</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2495331724"/>
                  </a:ext>
                </a:extLst>
              </a:tr>
              <a:tr h="128425">
                <a:tc>
                  <a:txBody>
                    <a:bodyPr/>
                    <a:lstStyle/>
                    <a:p>
                      <a:pPr algn="l" fontAlgn="b"/>
                      <a:r>
                        <a:rPr lang="hu-HU" sz="800" u="none" strike="noStrike">
                          <a:effectLst/>
                        </a:rPr>
                        <a:t>Korrigált kínálati ár</a:t>
                      </a:r>
                      <a:endParaRPr lang="hu-HU" sz="800" b="0" i="0" u="none" strike="noStrike">
                        <a:solidFill>
                          <a:srgbClr val="000000"/>
                        </a:solidFill>
                        <a:effectLst/>
                        <a:latin typeface="Arial" panose="020B0604020202020204" pitchFamily="34" charset="0"/>
                      </a:endParaRPr>
                    </a:p>
                  </a:txBody>
                  <a:tcPr marL="7554" marR="7554" marT="7554" marB="0" anchor="b"/>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183.536.327</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143.000.000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117.000.000</a:t>
                      </a:r>
                      <a:endParaRPr lang="hu-HU" sz="800" b="0" i="0" u="none" strike="noStrike">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286444890"/>
                  </a:ext>
                </a:extLst>
              </a:tr>
              <a:tr h="128425">
                <a:tc>
                  <a:txBody>
                    <a:bodyPr/>
                    <a:lstStyle/>
                    <a:p>
                      <a:pPr algn="l" fontAlgn="b"/>
                      <a:r>
                        <a:rPr lang="hu-HU" sz="800" u="none" strike="noStrike">
                          <a:effectLst/>
                        </a:rPr>
                        <a:t>Megállapított Piaci érték</a:t>
                      </a:r>
                      <a:endParaRPr lang="hu-HU" sz="800" b="0" i="0" u="none" strike="noStrike">
                        <a:solidFill>
                          <a:srgbClr val="000000"/>
                        </a:solidFill>
                        <a:effectLst/>
                        <a:latin typeface="Arial" panose="020B0604020202020204" pitchFamily="34" charset="0"/>
                      </a:endParaRPr>
                    </a:p>
                  </a:txBody>
                  <a:tcPr marL="7554" marR="7554" marT="7554" marB="0" anchor="b"/>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r>
                        <a:rPr lang="hu-HU" sz="800" u="none" strike="noStrike">
                          <a:effectLst/>
                        </a:rPr>
                        <a:t>150.000.000</a:t>
                      </a: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a:solidFill>
                          <a:srgbClr val="000000"/>
                        </a:solidFill>
                        <a:effectLst/>
                        <a:latin typeface="Arial" panose="020B0604020202020204" pitchFamily="34" charset="0"/>
                      </a:endParaRPr>
                    </a:p>
                  </a:txBody>
                  <a:tcPr marL="7554" marR="7554" marT="7554" marB="0" anchor="ctr"/>
                </a:tc>
                <a:tc>
                  <a:txBody>
                    <a:bodyPr/>
                    <a:lstStyle/>
                    <a:p>
                      <a:pPr algn="ctr" fontAlgn="ctr"/>
                      <a:endParaRPr lang="hu-HU" sz="800" b="0" i="0" u="none" strike="noStrike" dirty="0">
                        <a:solidFill>
                          <a:srgbClr val="000000"/>
                        </a:solidFill>
                        <a:effectLst/>
                        <a:latin typeface="Arial" panose="020B0604020202020204" pitchFamily="34" charset="0"/>
                      </a:endParaRPr>
                    </a:p>
                  </a:txBody>
                  <a:tcPr marL="7554" marR="7554" marT="7554" marB="0" anchor="ctr"/>
                </a:tc>
                <a:extLst>
                  <a:ext uri="{0D108BD9-81ED-4DB2-BD59-A6C34878D82A}">
                    <a16:rowId xmlns:a16="http://schemas.microsoft.com/office/drawing/2014/main" val="3713123741"/>
                  </a:ext>
                </a:extLst>
              </a:tr>
            </a:tbl>
          </a:graphicData>
        </a:graphic>
      </p:graphicFrame>
    </p:spTree>
    <p:extLst>
      <p:ext uri="{BB962C8B-B14F-4D97-AF65-F5344CB8AC3E}">
        <p14:creationId xmlns:p14="http://schemas.microsoft.com/office/powerpoint/2010/main" val="156874172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045B59B-615E-4718-A150-42DE5D03E1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6CF29CD-38B8-4924-BA11-6D6051748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42816"/>
            <a:ext cx="12192000" cy="261518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3C48C6CF-57EA-417F-AE7C-E55ADD96E07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30729" y="643464"/>
            <a:ext cx="10740911" cy="3275978"/>
          </a:xfrm>
          <a:prstGeom prst="rect">
            <a:avLst/>
          </a:prstGeom>
          <a:noFill/>
        </p:spPr>
      </p:pic>
      <p:sp>
        <p:nvSpPr>
          <p:cNvPr id="2" name="Cím 1">
            <a:extLst>
              <a:ext uri="{FF2B5EF4-FFF2-40B4-BE49-F238E27FC236}">
                <a16:creationId xmlns:a16="http://schemas.microsoft.com/office/drawing/2014/main" id="{EA4950C7-C734-480A-8763-8B12A91B6290}"/>
              </a:ext>
            </a:extLst>
          </p:cNvPr>
          <p:cNvSpPr>
            <a:spLocks noGrp="1"/>
          </p:cNvSpPr>
          <p:nvPr>
            <p:ph type="ctrTitle"/>
          </p:nvPr>
        </p:nvSpPr>
        <p:spPr>
          <a:xfrm>
            <a:off x="707011" y="4502330"/>
            <a:ext cx="10765410" cy="1906090"/>
          </a:xfrm>
        </p:spPr>
        <p:txBody>
          <a:bodyPr>
            <a:normAutofit/>
          </a:bodyPr>
          <a:lstStyle/>
          <a:p>
            <a:r>
              <a:rPr lang="hu-HU" b="1" cap="all" dirty="0">
                <a:solidFill>
                  <a:srgbClr val="FFFFFF"/>
                </a:solidFill>
                <a:latin typeface="Arial" panose="020B0604020202020204" pitchFamily="34" charset="0"/>
                <a:cs typeface="Arial" panose="020B0604020202020204" pitchFamily="34" charset="0"/>
              </a:rPr>
              <a:t>KÖSZÖNÖM A FIGYELMET</a:t>
            </a:r>
            <a:br>
              <a:rPr lang="hu-HU" sz="2400" dirty="0">
                <a:solidFill>
                  <a:srgbClr val="FFFFFF"/>
                </a:solidFill>
              </a:rPr>
            </a:br>
            <a:endParaRPr lang="hu-HU" sz="2400" dirty="0">
              <a:solidFill>
                <a:srgbClr val="FFFFFF"/>
              </a:solidFill>
            </a:endParaRPr>
          </a:p>
        </p:txBody>
      </p:sp>
    </p:spTree>
    <p:extLst>
      <p:ext uri="{BB962C8B-B14F-4D97-AF65-F5344CB8AC3E}">
        <p14:creationId xmlns:p14="http://schemas.microsoft.com/office/powerpoint/2010/main" val="3984192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A gépértékelés folyamata</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lnSpcReduction="10000"/>
          </a:bodyPr>
          <a:lstStyle/>
          <a:p>
            <a:pPr marL="1200150" lvl="2" indent="-285750">
              <a:buFont typeface="Arial" panose="020B0604020202020204" pitchFamily="34" charset="0"/>
              <a:buChar char="•"/>
            </a:pPr>
            <a:r>
              <a:rPr lang="hu-HU" dirty="0"/>
              <a:t>Adás-vétel előkészítése: Piaci érték a nyílt piaci értékesítés feltételezésével.</a:t>
            </a:r>
          </a:p>
          <a:p>
            <a:pPr marL="1200150" lvl="2" indent="-285750">
              <a:buFont typeface="Arial" panose="020B0604020202020204" pitchFamily="34" charset="0"/>
              <a:buChar char="•"/>
            </a:pPr>
            <a:r>
              <a:rPr lang="hu-HU" dirty="0"/>
              <a:t>Hitelfedezeti értékelés: Piaci érték a nyílt piaci értékesítés feltételezésével és Piaci érték a szabályos felszámolás feltételezésével – Banki szabályzások szerint, Hitelfedezeti érték, Kényszerértékesítési, Likvidációs érték.</a:t>
            </a:r>
          </a:p>
          <a:p>
            <a:pPr marL="1200150" lvl="2" indent="-285750">
              <a:buFont typeface="Arial" panose="020B0604020202020204" pitchFamily="34" charset="0"/>
              <a:buChar char="•"/>
            </a:pPr>
            <a:r>
              <a:rPr lang="hu-HU" dirty="0"/>
              <a:t>Finanszírozás, vagy refinanszírozás: Piaci érték a nyílt piaci értékesítés feltételezésével.</a:t>
            </a:r>
          </a:p>
          <a:p>
            <a:pPr marL="1200150" lvl="2" indent="-285750">
              <a:buFont typeface="Arial" panose="020B0604020202020204" pitchFamily="34" charset="0"/>
              <a:buChar char="•"/>
            </a:pPr>
            <a:r>
              <a:rPr lang="hu-HU" dirty="0"/>
              <a:t>Felszámolás: Piaci érték a szabályos felszámolás feltételezésével, Piaci érték az erőltetett felszámolás feltételezésével</a:t>
            </a:r>
          </a:p>
          <a:p>
            <a:pPr marL="1200150" lvl="2" indent="-285750">
              <a:buFont typeface="Arial" panose="020B0604020202020204" pitchFamily="34" charset="0"/>
              <a:buChar char="•"/>
            </a:pPr>
            <a:r>
              <a:rPr lang="hu-HU" dirty="0"/>
              <a:t>A fenti célok kombinálhatók.</a:t>
            </a:r>
          </a:p>
        </p:txBody>
      </p:sp>
    </p:spTree>
    <p:extLst>
      <p:ext uri="{BB962C8B-B14F-4D97-AF65-F5344CB8AC3E}">
        <p14:creationId xmlns:p14="http://schemas.microsoft.com/office/powerpoint/2010/main" val="3778888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A gépértékelés folyamata</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a:bodyPr>
          <a:lstStyle/>
          <a:p>
            <a:pPr lvl="1"/>
            <a:r>
              <a:rPr lang="hu-HU" dirty="0"/>
              <a:t>Ritkán előforduló (az én gyakorlatomban) értékelési célok:</a:t>
            </a:r>
          </a:p>
          <a:p>
            <a:pPr marL="1200150" lvl="2" indent="-285750">
              <a:buFont typeface="Arial" panose="020B0604020202020204" pitchFamily="34" charset="0"/>
              <a:buChar char="•"/>
            </a:pPr>
            <a:r>
              <a:rPr lang="hu-HU" dirty="0"/>
              <a:t>Válás során értékmegosztás, hagyaték értékelése: Piaci érték a nyílt piaci értékesítés feltételezésével</a:t>
            </a:r>
          </a:p>
          <a:p>
            <a:pPr marL="1200150" lvl="2" indent="-285750">
              <a:buFont typeface="Arial" panose="020B0604020202020204" pitchFamily="34" charset="0"/>
              <a:buChar char="•"/>
            </a:pPr>
            <a:r>
              <a:rPr lang="hu-HU" dirty="0"/>
              <a:t>Leasing: Piaci érték a nyílt piaci értékesítés feltételezésével, maradványérték.</a:t>
            </a:r>
          </a:p>
          <a:p>
            <a:pPr marL="1200150" lvl="2" indent="-285750">
              <a:buFont typeface="Arial" panose="020B0604020202020204" pitchFamily="34" charset="0"/>
              <a:buChar char="•"/>
            </a:pPr>
            <a:r>
              <a:rPr lang="hu-HU" dirty="0"/>
              <a:t>Adózási okokból: Piaci érték a folyamatos használat feltételezésével, Piaci érték a nyílt piaci értékesítés feltételezésével.</a:t>
            </a:r>
          </a:p>
          <a:p>
            <a:pPr marL="1200150" lvl="2" indent="-285750">
              <a:buFont typeface="Arial" panose="020B0604020202020204" pitchFamily="34" charset="0"/>
              <a:buChar char="•"/>
            </a:pPr>
            <a:r>
              <a:rPr lang="hu-HU" dirty="0"/>
              <a:t>Kisajátítás: Értéktípus?</a:t>
            </a:r>
          </a:p>
          <a:p>
            <a:pPr marL="1200150" lvl="2" indent="-285750">
              <a:buFont typeface="Arial" panose="020B0604020202020204" pitchFamily="34" charset="0"/>
              <a:buChar char="•"/>
            </a:pPr>
            <a:endParaRPr lang="hu-HU" dirty="0"/>
          </a:p>
        </p:txBody>
      </p:sp>
    </p:spTree>
    <p:extLst>
      <p:ext uri="{BB962C8B-B14F-4D97-AF65-F5344CB8AC3E}">
        <p14:creationId xmlns:p14="http://schemas.microsoft.com/office/powerpoint/2010/main" val="4098683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A gépértékelés folyamata</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fontScale="92500" lnSpcReduction="10000"/>
          </a:bodyPr>
          <a:lstStyle/>
          <a:p>
            <a:pPr marL="285750" lvl="0" indent="-285750">
              <a:buFont typeface="Arial" panose="020B0604020202020204" pitchFamily="34" charset="0"/>
              <a:buChar char="•"/>
            </a:pPr>
            <a:r>
              <a:rPr lang="hu-HU" dirty="0"/>
              <a:t>Adatbekérés. (változó mennyiségű és minőségű adatok állhatnak rendelkezésre)</a:t>
            </a:r>
          </a:p>
          <a:p>
            <a:pPr marL="285750" lvl="0" indent="-285750">
              <a:buFont typeface="Arial" panose="020B0604020202020204" pitchFamily="34" charset="0"/>
              <a:buChar char="•"/>
            </a:pPr>
            <a:r>
              <a:rPr lang="hu-HU" dirty="0"/>
              <a:t>Bekért adatok elemzése, helyszíni szemle előkészítése. (az adatszolgáltatásból rendszerint jól látszik, hogy mely területekre kell fókuszálni, illetve hogyan tudjuk az eszközöket beazonosítani).</a:t>
            </a:r>
          </a:p>
          <a:p>
            <a:pPr marL="285750" lvl="0" indent="-285750">
              <a:buFont typeface="Arial" panose="020B0604020202020204" pitchFamily="34" charset="0"/>
              <a:buChar char="•"/>
            </a:pPr>
            <a:r>
              <a:rPr lang="hu-HU" dirty="0"/>
              <a:t>Helyszíni szemlén a fizikai szemle előtti feladattisztázás, pontosítás, fontos kérdések megbeszélése a szemlével és az értékeléssel kapcsolatban, a szemle/ék előkésztése, az értékelésben érintett területek felkeresése és kulcsszemélyek bevonása és interjúja.</a:t>
            </a:r>
          </a:p>
          <a:p>
            <a:pPr marL="285750" lvl="0" indent="-285750">
              <a:buFont typeface="Arial" panose="020B0604020202020204" pitchFamily="34" charset="0"/>
              <a:buChar char="•"/>
            </a:pPr>
            <a:r>
              <a:rPr lang="hu-HU" dirty="0"/>
              <a:t>Helyszíni szemle, és helyben fellelhető adatok rögzítése, (eszközazonosítás, főbb technológiai adatok sok esetben csak a szemlén elérhetőek) esetleges speciális követelmények figyelembevétele (banki előírások).</a:t>
            </a:r>
          </a:p>
        </p:txBody>
      </p:sp>
    </p:spTree>
    <p:extLst>
      <p:ext uri="{BB962C8B-B14F-4D97-AF65-F5344CB8AC3E}">
        <p14:creationId xmlns:p14="http://schemas.microsoft.com/office/powerpoint/2010/main" val="956196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A gépértékelés folyamata</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lnSpcReduction="10000"/>
          </a:bodyPr>
          <a:lstStyle/>
          <a:p>
            <a:pPr marL="285750" lvl="0" indent="-285750">
              <a:buFont typeface="Arial" panose="020B0604020202020204" pitchFamily="34" charset="0"/>
              <a:buChar char="•"/>
            </a:pPr>
            <a:r>
              <a:rPr lang="hu-HU" dirty="0"/>
              <a:t>Bekért, és a szemlén felvett adatok (értékelői adatbázis) elemzése egyeztetése. (gyakran össze kell fésülni az adatokat, ebbe a cég szakembereit is be lehet, illetve kell vonni – leltározási folyamatokat is tudunk így támogatni)</a:t>
            </a:r>
          </a:p>
          <a:p>
            <a:pPr marL="285750" lvl="0" indent="-285750">
              <a:buFont typeface="Arial" panose="020B0604020202020204" pitchFamily="34" charset="0"/>
              <a:buChar char="•"/>
            </a:pPr>
            <a:r>
              <a:rPr lang="hu-HU" dirty="0"/>
              <a:t>Értékelői adatbázis értékeléssé történő kiterjesztése, értékelés. (három módszer alkalmazhatóságának vizsgálata a nagyértékű berendezések esetében)</a:t>
            </a:r>
          </a:p>
          <a:p>
            <a:pPr marL="742950" lvl="1" indent="-285750">
              <a:buFont typeface="Arial" panose="020B0604020202020204" pitchFamily="34" charset="0"/>
              <a:buChar char="•"/>
            </a:pPr>
            <a:r>
              <a:rPr lang="hu-HU" dirty="0"/>
              <a:t>Költség módszer alkalmazás – mindig lehetséges,</a:t>
            </a:r>
          </a:p>
          <a:p>
            <a:pPr marL="742950" lvl="1" indent="-285750">
              <a:buFont typeface="Arial" panose="020B0604020202020204" pitchFamily="34" charset="0"/>
              <a:buChar char="•"/>
            </a:pPr>
            <a:r>
              <a:rPr lang="hu-HU" dirty="0"/>
              <a:t>Piaci összehasonlító módszer alkalmazása – egyedi berendezésekre nem alkalmazható,</a:t>
            </a:r>
          </a:p>
          <a:p>
            <a:pPr marL="742950" lvl="1" indent="-285750">
              <a:buFont typeface="Arial" panose="020B0604020202020204" pitchFamily="34" charset="0"/>
              <a:buChar char="•"/>
            </a:pPr>
            <a:r>
              <a:rPr lang="hu-HU" dirty="0"/>
              <a:t>Bevétel alapú módszer alkalmazása - néhány speciális vagyontárgy esetében alkalmazható, pénzügyi adatok szükségesek hozzá.</a:t>
            </a:r>
          </a:p>
        </p:txBody>
      </p:sp>
    </p:spTree>
    <p:extLst>
      <p:ext uri="{BB962C8B-B14F-4D97-AF65-F5344CB8AC3E}">
        <p14:creationId xmlns:p14="http://schemas.microsoft.com/office/powerpoint/2010/main" val="1722654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id="{01C20317-84C2-44B0-B377-4153EF56108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A gépértékelés folyamata</a:t>
            </a:r>
          </a:p>
        </p:txBody>
      </p:sp>
      <p:sp>
        <p:nvSpPr>
          <p:cNvPr id="3" name="Szövegdoboz 2">
            <a:extLst>
              <a:ext uri="{FF2B5EF4-FFF2-40B4-BE49-F238E27FC236}">
                <a16:creationId xmlns:a16="http://schemas.microsoft.com/office/drawing/2014/main"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lnSpcReduction="10000"/>
          </a:bodyPr>
          <a:lstStyle/>
          <a:p>
            <a:pPr marL="285750" lvl="0" indent="-285750">
              <a:buFont typeface="Arial" panose="020B0604020202020204" pitchFamily="34" charset="0"/>
              <a:buChar char="•"/>
            </a:pPr>
            <a:r>
              <a:rPr lang="hu-HU" dirty="0"/>
              <a:t>Jelentés készítése. Jelentést nem csak írott formában lehet készíteni, ez Magyarországon és nemzetközileg sem terjedt el, mert a felhasználhatósága korlátozott, így az írott jelentés az elfogadott. Az írott jelentés tartalmi követelményeit az IVS 300 szabvány szerint foglalta össze Marcin László </a:t>
            </a:r>
            <a:r>
              <a:rPr lang="hu-HU" dirty="0" err="1"/>
              <a:t>Senior</a:t>
            </a:r>
            <a:r>
              <a:rPr lang="hu-HU" dirty="0"/>
              <a:t> gépértékelő kollégám. </a:t>
            </a:r>
          </a:p>
          <a:p>
            <a:pPr marL="285750" lvl="0" indent="-285750">
              <a:buFont typeface="Arial" panose="020B0604020202020204" pitchFamily="34" charset="0"/>
              <a:buChar char="•"/>
            </a:pPr>
            <a:r>
              <a:rPr lang="hu-HU" dirty="0"/>
              <a:t>Előzetes értékelés egyeztetése. Esetleges hibák javítására, fel nem vett körülmények, megváltozott azonosítás, időközbeni selejtezés, </a:t>
            </a:r>
            <a:r>
              <a:rPr lang="hu-HU" dirty="0" err="1"/>
              <a:t>stb</a:t>
            </a:r>
            <a:r>
              <a:rPr lang="hu-HU" dirty="0"/>
              <a:t>….</a:t>
            </a:r>
          </a:p>
          <a:p>
            <a:pPr marL="285750" lvl="0" indent="-285750">
              <a:buFont typeface="Arial" panose="020B0604020202020204" pitchFamily="34" charset="0"/>
              <a:buChar char="•"/>
            </a:pPr>
            <a:r>
              <a:rPr lang="hu-HU" dirty="0"/>
              <a:t>Értékelés kiadása. Minden esetben átadást-átvételt igazoló dokumentummal.</a:t>
            </a:r>
          </a:p>
          <a:p>
            <a:pPr marL="285750" lvl="0" indent="-285750">
              <a:buFont typeface="Arial" panose="020B0604020202020204" pitchFamily="34" charset="0"/>
              <a:buChar char="•"/>
            </a:pPr>
            <a:r>
              <a:rPr lang="hu-HU" dirty="0"/>
              <a:t>Nyomon követés. Pl.: az ügyfél elégedettségének vizsgálatával ISO9001:2015, írásban vagy szóban.</a:t>
            </a:r>
          </a:p>
          <a:p>
            <a:pPr marL="285750" lvl="0" indent="-285750">
              <a:buFont typeface="Arial" panose="020B0604020202020204" pitchFamily="34" charset="0"/>
              <a:buChar char="•"/>
            </a:pPr>
            <a:endParaRPr lang="hu-HU" dirty="0"/>
          </a:p>
        </p:txBody>
      </p:sp>
    </p:spTree>
    <p:extLst>
      <p:ext uri="{BB962C8B-B14F-4D97-AF65-F5344CB8AC3E}">
        <p14:creationId xmlns:p14="http://schemas.microsoft.com/office/powerpoint/2010/main" val="331103930"/>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TotalTime>
  <Words>4271</Words>
  <Application>Microsoft Office PowerPoint</Application>
  <PresentationFormat>Szélesvásznú</PresentationFormat>
  <Paragraphs>636</Paragraphs>
  <Slides>49</Slides>
  <Notes>0</Notes>
  <HiddenSlides>0</HiddenSlides>
  <MMClips>0</MMClips>
  <ScaleCrop>false</ScaleCrop>
  <HeadingPairs>
    <vt:vector size="6" baseType="variant">
      <vt:variant>
        <vt:lpstr>Használt betűtípusok</vt:lpstr>
      </vt:variant>
      <vt:variant>
        <vt:i4>6</vt:i4>
      </vt:variant>
      <vt:variant>
        <vt:lpstr>Téma</vt:lpstr>
      </vt:variant>
      <vt:variant>
        <vt:i4>1</vt:i4>
      </vt:variant>
      <vt:variant>
        <vt:lpstr>Diacímek</vt:lpstr>
      </vt:variant>
      <vt:variant>
        <vt:i4>49</vt:i4>
      </vt:variant>
    </vt:vector>
  </HeadingPairs>
  <TitlesOfParts>
    <vt:vector size="56" baseType="lpstr">
      <vt:lpstr>Arial</vt:lpstr>
      <vt:lpstr>Calibri</vt:lpstr>
      <vt:lpstr>Calibri Light</vt:lpstr>
      <vt:lpstr>Garamond</vt:lpstr>
      <vt:lpstr>Symbol</vt:lpstr>
      <vt:lpstr>Times New Roman</vt:lpstr>
      <vt:lpstr>Office-téma</vt:lpstr>
      <vt:lpstr>Eszközértékelés témakör </vt:lpstr>
      <vt:lpstr>Bevezetés</vt:lpstr>
      <vt:lpstr>A gépértékelés folyamata</vt:lpstr>
      <vt:lpstr>A gépértékelés folyamata</vt:lpstr>
      <vt:lpstr>A gépértékelés folyamata</vt:lpstr>
      <vt:lpstr>A gépértékelés folyamata</vt:lpstr>
      <vt:lpstr>A gépértékelés folyamata</vt:lpstr>
      <vt:lpstr>A gépértékelés folyamata</vt:lpstr>
      <vt:lpstr>A gépértékelés folyamata</vt:lpstr>
      <vt:lpstr>Általános gépértékelési alapelvek</vt:lpstr>
      <vt:lpstr>Általános gépértékelési alapelvek</vt:lpstr>
      <vt:lpstr>Általános gépértékelési alapelvek</vt:lpstr>
      <vt:lpstr>Általános gépértékelési alapelvek</vt:lpstr>
      <vt:lpstr>Általános gépértékelési alapelvek</vt:lpstr>
      <vt:lpstr>Helyszíni szemle praktikumai</vt:lpstr>
      <vt:lpstr>Helyszíni szemle praktikumai</vt:lpstr>
      <vt:lpstr>Helyszíni szemle praktikumai</vt:lpstr>
      <vt:lpstr>Helyszíni szemle praktikumai</vt:lpstr>
      <vt:lpstr>Speciális praktikumok</vt:lpstr>
      <vt:lpstr>Speciális praktikumok</vt:lpstr>
      <vt:lpstr>Értékdefiníciók</vt:lpstr>
      <vt:lpstr>Értékdefiníciók</vt:lpstr>
      <vt:lpstr>Értékdefiníciók</vt:lpstr>
      <vt:lpstr>Értékdefiníciók</vt:lpstr>
      <vt:lpstr>Értékelési metodikák</vt:lpstr>
      <vt:lpstr>Értékelési metodikák</vt:lpstr>
      <vt:lpstr>Értékelési metodikák</vt:lpstr>
      <vt:lpstr>Értékelési metodikák</vt:lpstr>
      <vt:lpstr>Költség-megközelítés</vt:lpstr>
      <vt:lpstr>Költség-megközelítés</vt:lpstr>
      <vt:lpstr>Költség-megközelítés</vt:lpstr>
      <vt:lpstr>Költség-megközelítés</vt:lpstr>
      <vt:lpstr>Költség-megközelítés</vt:lpstr>
      <vt:lpstr>Költség-megközelítés</vt:lpstr>
      <vt:lpstr>Összehasonlító-megközelítés</vt:lpstr>
      <vt:lpstr>Összehasonlító-megközelítés</vt:lpstr>
      <vt:lpstr>Összehasonlító-megközelítés</vt:lpstr>
      <vt:lpstr>Jövedelem megközelítés</vt:lpstr>
      <vt:lpstr>Jövedelem megközelítés</vt:lpstr>
      <vt:lpstr>Értékelési módszerek előnyei és hátrányai</vt:lpstr>
      <vt:lpstr>Banki értékelések</vt:lpstr>
      <vt:lpstr>Banki értékelések</vt:lpstr>
      <vt:lpstr>Számolási példák</vt:lpstr>
      <vt:lpstr>Számolási példák</vt:lpstr>
      <vt:lpstr>Számolási példák</vt:lpstr>
      <vt:lpstr>Számolási példák</vt:lpstr>
      <vt:lpstr>Számolási példák</vt:lpstr>
      <vt:lpstr>Számolási példák</vt:lpstr>
      <vt:lpstr>KÖSZÖNÖM A FIGYELMET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Esettanulmány Eszközvagyon-értékelés témakörben</dc:title>
  <dc:creator>Berszán Tamás</dc:creator>
  <cp:lastModifiedBy>Berszán Tamás</cp:lastModifiedBy>
  <cp:revision>20</cp:revision>
  <dcterms:created xsi:type="dcterms:W3CDTF">2018-05-12T09:41:40Z</dcterms:created>
  <dcterms:modified xsi:type="dcterms:W3CDTF">2018-05-12T12:21:59Z</dcterms:modified>
</cp:coreProperties>
</file>